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 id="2147484105" r:id="rId4"/>
    <p:sldMasterId id="2147484181" r:id="rId5"/>
    <p:sldMasterId id="2147484185" r:id="rId6"/>
    <p:sldMasterId id="2147484217" r:id="rId7"/>
    <p:sldMasterId id="2147484291" r:id="rId8"/>
    <p:sldMasterId id="2147484303" r:id="rId9"/>
    <p:sldMasterId id="2147484305" r:id="rId10"/>
    <p:sldMasterId id="2147484343" r:id="rId11"/>
    <p:sldMasterId id="2147484345" r:id="rId12"/>
  </p:sldMasterIdLst>
  <p:notesMasterIdLst>
    <p:notesMasterId r:id="rId43"/>
  </p:notesMasterIdLst>
  <p:handoutMasterIdLst>
    <p:handoutMasterId r:id="rId44"/>
  </p:handoutMasterIdLst>
  <p:sldIdLst>
    <p:sldId id="747" r:id="rId13"/>
    <p:sldId id="660" r:id="rId14"/>
    <p:sldId id="667" r:id="rId15"/>
    <p:sldId id="720" r:id="rId16"/>
    <p:sldId id="719" r:id="rId17"/>
    <p:sldId id="729" r:id="rId18"/>
    <p:sldId id="728" r:id="rId19"/>
    <p:sldId id="256" r:id="rId20"/>
    <p:sldId id="746" r:id="rId21"/>
    <p:sldId id="749" r:id="rId22"/>
    <p:sldId id="716" r:id="rId23"/>
    <p:sldId id="606" r:id="rId24"/>
    <p:sldId id="673" r:id="rId25"/>
    <p:sldId id="695" r:id="rId26"/>
    <p:sldId id="644" r:id="rId27"/>
    <p:sldId id="730" r:id="rId28"/>
    <p:sldId id="731" r:id="rId29"/>
    <p:sldId id="671" r:id="rId30"/>
    <p:sldId id="739" r:id="rId31"/>
    <p:sldId id="567" r:id="rId32"/>
    <p:sldId id="738" r:id="rId33"/>
    <p:sldId id="700" r:id="rId34"/>
    <p:sldId id="727" r:id="rId35"/>
    <p:sldId id="694" r:id="rId36"/>
    <p:sldId id="519" r:id="rId37"/>
    <p:sldId id="326" r:id="rId38"/>
    <p:sldId id="744" r:id="rId39"/>
    <p:sldId id="745" r:id="rId40"/>
    <p:sldId id="736" r:id="rId41"/>
    <p:sldId id="748" r:id="rId42"/>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AFBA"/>
    <a:srgbClr val="FFFF66"/>
    <a:srgbClr val="B4DF93"/>
    <a:srgbClr val="000000"/>
    <a:srgbClr val="CC00CC"/>
    <a:srgbClr val="FF6699"/>
    <a:srgbClr val="996633"/>
    <a:srgbClr val="990099"/>
    <a:srgbClr val="8E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3" autoAdjust="0"/>
    <p:restoredTop sz="86357" autoAdjust="0"/>
  </p:normalViewPr>
  <p:slideViewPr>
    <p:cSldViewPr>
      <p:cViewPr varScale="1">
        <p:scale>
          <a:sx n="46" d="100"/>
          <a:sy n="46" d="100"/>
        </p:scale>
        <p:origin x="43" y="71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71A2105-5EE0-4DBB-8277-3838C495A540}" type="datetimeFigureOut">
              <a:rPr lang="en-US" smtClean="0"/>
              <a:pPr/>
              <a:t>3/20/2019</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158484AB-70DC-432B-AB1D-96B01EBACD2C}" type="slidenum">
              <a:rPr lang="en-US" smtClean="0"/>
              <a:pPr/>
              <a:t>‹#›</a:t>
            </a:fld>
            <a:endParaRPr lang="en-US" dirty="0"/>
          </a:p>
        </p:txBody>
      </p:sp>
    </p:spTree>
    <p:extLst>
      <p:ext uri="{BB962C8B-B14F-4D97-AF65-F5344CB8AC3E}">
        <p14:creationId xmlns:p14="http://schemas.microsoft.com/office/powerpoint/2010/main" val="1475646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F961541-994A-43E9-8BC1-5F3F4E0B16C3}" type="datetimeFigureOut">
              <a:rPr lang="en-US" smtClean="0"/>
              <a:pPr/>
              <a:t>3/20/2019</a:t>
            </a:fld>
            <a:endParaRPr lang="en-US" dirty="0"/>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0FDA8D8-9708-4DCC-BCB6-B0F7DA84B875}" type="slidenum">
              <a:rPr lang="en-US" smtClean="0"/>
              <a:pPr/>
              <a:t>‹#›</a:t>
            </a:fld>
            <a:endParaRPr lang="en-US" dirty="0"/>
          </a:p>
        </p:txBody>
      </p:sp>
    </p:spTree>
    <p:extLst>
      <p:ext uri="{BB962C8B-B14F-4D97-AF65-F5344CB8AC3E}">
        <p14:creationId xmlns:p14="http://schemas.microsoft.com/office/powerpoint/2010/main" val="47008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DA8D8-9708-4DCC-BCB6-B0F7DA84B875}" type="slidenum">
              <a:rPr lang="en-US" smtClean="0"/>
              <a:pPr/>
              <a:t>3</a:t>
            </a:fld>
            <a:endParaRPr lang="en-US" dirty="0"/>
          </a:p>
        </p:txBody>
      </p:sp>
    </p:spTree>
    <p:extLst>
      <p:ext uri="{BB962C8B-B14F-4D97-AF65-F5344CB8AC3E}">
        <p14:creationId xmlns:p14="http://schemas.microsoft.com/office/powerpoint/2010/main" val="190902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A662E8-4C7C-4880-BC2A-C0DA4590F89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5546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615940" cy="3664208"/>
          </a:xfrm>
          <a:prstGeom prst="rect">
            <a:avLst/>
          </a:prstGeom>
        </p:spPr>
        <p:txBody>
          <a:bodyPr>
            <a:normAutofit lnSpcReduction="10000"/>
          </a:bodyPr>
          <a:lstStyle/>
          <a:p>
            <a:pPr fontAlgn="base"/>
            <a:r>
              <a:rPr lang="en-US" sz="1000" dirty="0">
                <a:solidFill>
                  <a:srgbClr val="000000">
                    <a:alpha val="100000"/>
                  </a:srgbClr>
                </a:solidFill>
                <a:latin typeface="Calibri"/>
              </a:rPr>
              <a:t>Source: 
U.S. Bureau of Economic Analysis
Release: 
Gross Domestic Product
Units: 
Percent Change from Preceding Period, Seasonally Adjusted Annual Rate
Frequency: 
          Quarterly
BEA Account Code: A191RL  Gross domestic product (GDP) is the value of the goods and services produced by the nation’s economy less the value of the goods and services used up in production. GDP is also equal to the sum of personal consumption expenditures, gross private domestic investment, net exports of goods and services, and government consumption expenditures and gross investment. Real values are inflation-adjusted estimates—that is, estimates that exclude the effects of price changes.  For more information about this series, please see http://www.bea.gov/national/.
U.S. Bureau of Economic Analysis, 
      Real Gross Domestic Product [A191RL1Q225SBEA], 
      retrieved from FRED, 
      Federal Reserve Bank of St. Louis; 
      https://fred.stlouisfed.org/series/A191RL1Q225SBEA, 
      October 27, 2018.
</a:t>
            </a:r>
          </a:p>
        </p:txBody>
      </p:sp>
    </p:spTree>
    <p:extLst>
      <p:ext uri="{BB962C8B-B14F-4D97-AF65-F5344CB8AC3E}">
        <p14:creationId xmlns:p14="http://schemas.microsoft.com/office/powerpoint/2010/main" val="315209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77500" lnSpcReduction="20000"/>
          </a:bodyPr>
          <a:lstStyle/>
          <a:p>
            <a:pPr marL="0" marR="0" lvl="0" indent="0" algn="l" fontAlgn="base">
              <a:lnSpc>
                <a:spcPct val="100000"/>
              </a:lnSpc>
            </a:pPr>
            <a:r>
              <a:rPr lang="en-US" sz="1000" u="none" dirty="0">
                <a:solidFill>
                  <a:srgbClr val="000000">
                    <a:alpha val="100000"/>
                  </a:srgbClr>
                </a:solidFill>
                <a:latin typeface="Calibri"/>
              </a:rPr>
              <a:t>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 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 The series comes from the 'Current Employment Statistics (Establishment Survey).'The source code is: CES0000000001
U.S. Bureau of Labor Statistics, 
      All Employees: Total Nonfarm Payrolls [PAYEMS], 
      retrieved from FRED, 
      Federal Reserve Bank of St. Louis; 
      https://fred.stlouisfed.org/series/PAYEMS, 
      February 2, 2019.
</a:t>
            </a:r>
          </a:p>
        </p:txBody>
      </p:sp>
    </p:spTree>
    <p:extLst>
      <p:ext uri="{BB962C8B-B14F-4D97-AF65-F5344CB8AC3E}">
        <p14:creationId xmlns:p14="http://schemas.microsoft.com/office/powerpoint/2010/main" val="182370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dirty="0">
                <a:solidFill>
                  <a:srgbClr val="000000">
                    <a:alpha val="100000"/>
                  </a:srgbClr>
                </a:solidFill>
                <a:latin typeface="Calibri"/>
              </a:rPr>
              <a:t>Source: 
Board of Governors of the Federal Reserve System (US)
Release: 
H.8 Assets and Liabilities of Commercial Banks in the United States
Units: 
Billions of U.S. Dollars, Seasonally Adjusted
Frequency: 
          Monthly
For further information, please refer to the Board of Governors of the Federal Reserve System's H.8 release, online at http://www.federalreserve.gov/releases/h8/.
Board of Governors of the Federal Reserve System (US), 
      Commercial and Industrial Loans, All Commercial Banks [BUSLOANS], 
      retrieved from FRED, 
      Federal Reserve Bank of St. Louis; 
      https://fred.stlouisfed.org/series/BUSLOANS, 
      February 2, 2019.
</a:t>
            </a:r>
          </a:p>
        </p:txBody>
      </p:sp>
    </p:spTree>
    <p:extLst>
      <p:ext uri="{BB962C8B-B14F-4D97-AF65-F5344CB8AC3E}">
        <p14:creationId xmlns:p14="http://schemas.microsoft.com/office/powerpoint/2010/main" val="239744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70000" lnSpcReduction="20000"/>
          </a:bodyPr>
          <a:lstStyle/>
          <a:p>
            <a:pPr marL="0" marR="0" lvl="0" indent="0" algn="l" fontAlgn="base">
              <a:lnSpc>
                <a:spcPct val="100000"/>
              </a:lnSpc>
            </a:pPr>
            <a:r>
              <a:rPr lang="en-US" sz="1000" u="none">
                <a:solidFill>
                  <a:srgbClr val="000000">
                    <a:alpha val="100000"/>
                  </a:srgbClr>
                </a:solidFill>
                <a:latin typeface="Calibri"/>
              </a:rPr>
              <a:t>Source: 
U.S. Bureau of Labor Statistics
Release: 
Productivity and Costs
Units: 
Index 2012=100, Seasonally Adjusted
Frequency: 
          Quarterly
The Productivity and Costs release on August 7, 2003, will reflect the June 2003 benchmark revision to payroll employment. Since employment is now reported on a North American Industry Classification System (NAICS) basis, all of the historical data will be revised. Changes as a consequence of the move to NAICS should not be significant since this release carries data at high levels of aggregation.
U.S. Bureau of Labor Statistics, 
      Nonfarm Business Sector: Real Output Per Hour of All Persons [OPHNFB], 
      retrieved from FRED, 
      Federal Reserve Bank of St. Louis; 
      https://fred.stlouisfed.org/series/OPHNFB, 
      March 11, 2019.
Source: 
U.S. Bureau of Economic Analysis
Release: 
Gross Domestic Product
Units: 
Billions of Chained 2012 Dollars, Seasonally Adjusted Annual Rate
Frequency: 
          Quarterly
BEA Account Code: A008RXA Guide to the National Income and Product Accounts of the United States (NIPA) - (http://www.bea.gov/national/pdf/nipaguid.pdf)
U.S. Bureau of Economic Analysis, 
      Real Private Nonresidential Fixed Investment [PNFIC1], 
      retrieved from FRED, 
      Federal Reserve Bank of St. Louis; 
      https://fred.stlouisfed.org/series/PNFIC1, 
      March 11, 2019.
</a:t>
            </a:r>
          </a:p>
        </p:txBody>
      </p:sp>
    </p:spTree>
    <p:extLst>
      <p:ext uri="{BB962C8B-B14F-4D97-AF65-F5344CB8AC3E}">
        <p14:creationId xmlns:p14="http://schemas.microsoft.com/office/powerpoint/2010/main" val="195978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70000" lnSpcReduction="20000"/>
          </a:bodyPr>
          <a:lstStyle/>
          <a:p>
            <a:pPr marL="0" marR="0" lvl="0" indent="0" algn="l" fontAlgn="base">
              <a:lnSpc>
                <a:spcPct val="100000"/>
              </a:lnSpc>
            </a:pPr>
            <a:r>
              <a:rPr lang="en-US" sz="1000" u="none">
                <a:solidFill>
                  <a:srgbClr val="000000">
                    <a:alpha val="100000"/>
                  </a:srgbClr>
                </a:solidFill>
                <a:latin typeface="Calibri"/>
              </a:rPr>
              <a:t>Source: 
U.S. Bureau of Labor Statistics
Release: 
Employment Situation
Units: 
Thousands of Persons, Seasonally Adjusted
Frequency: 
          Monthly
Persons 16 years of age and older.The series comes from the 'Current Population Survey (Household Survey)'The source code is: LNS11000000
U.S. Bureau of Labor Statistics, 
      Civilian Labor Force [CLF16OV], 
      retrieved from FRED, 
      Federal Reserve Bank of St. Louis; 
      https://fred.stlouisfed.org/series/CLF16OV, 
      March 12, 2019.
Source: 
U.S. Bureau of Labor Statistics
Release: 
Productivity and Costs
Units: 
Index 2012=100, Seasonally Adjusted
Frequency: 
          Quarterly
The Productivity and Costs release on August 7, 2003, will reflect the June 2003 benchmark revision to payroll employment. Since employment is now reported on a North American Industry Classification System (NAICS) basis, all of the historical data will be revised. Changes as a consequence of the move to NAICS should not be significant since this release carries data at high levels of aggregation.
U.S. Bureau of Labor Statistics, 
      Nonfarm Business Sector: Real Output Per Hour of All Persons [OPHNFB], 
      retrieved from FRED, 
      Federal Reserve Bank of St. Louis; 
      https://fred.stlouisfed.org/series/OPHNFB, 
      March 12, 2019.
</a:t>
            </a:r>
          </a:p>
        </p:txBody>
      </p:sp>
    </p:spTree>
    <p:extLst>
      <p:ext uri="{BB962C8B-B14F-4D97-AF65-F5344CB8AC3E}">
        <p14:creationId xmlns:p14="http://schemas.microsoft.com/office/powerpoint/2010/main" val="145851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70000" lnSpcReduction="20000"/>
          </a:bodyPr>
          <a:lstStyle/>
          <a:p>
            <a:pPr marL="0" marR="0" lvl="0" indent="0" algn="l" fontAlgn="base">
              <a:lnSpc>
                <a:spcPct val="100000"/>
              </a:lnSpc>
            </a:pPr>
            <a:r>
              <a:rPr lang="en-US" sz="1000" u="none">
                <a:solidFill>
                  <a:srgbClr val="000000">
                    <a:alpha val="100000"/>
                  </a:srgbClr>
                </a:solidFill>
                <a:latin typeface="Calibri"/>
              </a:rPr>
              <a:t>Source: 
U.S. Bureau of Labor Statistics
Release: 
Employment Situation
Units: 
Thousands of Persons, Seasonally Adjusted
Frequency: 
          Monthly
Persons 16 years of age and older.The series comes from the 'Current Population Survey (Household Survey)'The source code is: LNS11000000
U.S. Bureau of Labor Statistics, 
      Civilian Labor Force [CLF16OV], 
      retrieved from FRED, 
      Federal Reserve Bank of St. Louis; 
      https://fred.stlouisfed.org/series/CLF16OV, 
      March 15, 2019.
Source: 
U.S. Bureau of Labor Statistics
Release: 
Productivity and Costs
Units: 
Index 2012=100, Seasonally Adjusted
Frequency: 
          Quarterly
The Productivity and Costs release on August 7, 2003, will reflect the June 2003 benchmark revision to payroll employment. Since employment is now reported on a North American Industry Classification System (NAICS) basis, all of the historical data will be revised. Changes as a consequence of the move to NAICS should not be significant since this release carries data at high levels of aggregation.
U.S. Bureau of Labor Statistics, 
      Nonfarm Business Sector: Real Output Per Hour of All Persons [OPHNFB], 
      retrieved from FRED, 
      Federal Reserve Bank of St. Louis; 
      https://fred.stlouisfed.org/series/OPHNFB, 
      March 15, 2019.
</a:t>
            </a:r>
          </a:p>
        </p:txBody>
      </p:sp>
    </p:spTree>
    <p:extLst>
      <p:ext uri="{BB962C8B-B14F-4D97-AF65-F5344CB8AC3E}">
        <p14:creationId xmlns:p14="http://schemas.microsoft.com/office/powerpoint/2010/main" val="201187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71">
              <a:defRPr/>
            </a:pPr>
            <a:fld id="{B0FDA8D8-9708-4DCC-BCB6-B0F7DA84B875}" type="slidenum">
              <a:rPr lang="en-US">
                <a:solidFill>
                  <a:prstClr val="black"/>
                </a:solidFill>
                <a:latin typeface="Calibri"/>
              </a:rPr>
              <a:pPr defTabSz="932871">
                <a:defRPr/>
              </a:pPr>
              <a:t>11</a:t>
            </a:fld>
            <a:endParaRPr lang="en-US" dirty="0">
              <a:solidFill>
                <a:prstClr val="black"/>
              </a:solidFill>
              <a:latin typeface="Calibri"/>
            </a:endParaRPr>
          </a:p>
        </p:txBody>
      </p:sp>
    </p:spTree>
    <p:extLst>
      <p:ext uri="{BB962C8B-B14F-4D97-AF65-F5344CB8AC3E}">
        <p14:creationId xmlns:p14="http://schemas.microsoft.com/office/powerpoint/2010/main" val="256708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FDA8D8-9708-4DCC-BCB6-B0F7DA84B875}"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07155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41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2101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59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481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6"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9535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37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663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07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770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539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579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833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27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753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010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668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12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8291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535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2453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884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57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0078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688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896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4374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550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240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851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3257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045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126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336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8961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675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5403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21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223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200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907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4B989-C271-44AC-9AB6-6BEECAFA6FC5}"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1E8E4-6C12-4F91-A79E-84FD7331AF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4B989-C271-44AC-9AB6-6BEECAFA6FC5}" type="datetimeFigureOut">
              <a:rPr lang="en-US" smtClean="0"/>
              <a:pPr/>
              <a:t>3/20/2019</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1E8E4-6C12-4F91-A79E-84FD7331AF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706448"/>
      </p:ext>
    </p:extLst>
  </p:cSld>
  <p:clrMap bg1="lt1" tx1="dk1" bg2="lt2" tx2="dk2" accent1="accent1" accent2="accent2" accent3="accent3" accent4="accent4" accent5="accent5" accent6="accent6" hlink="hlink" folHlink="folHlink"/>
  <p:sldLayoutIdLst>
    <p:sldLayoutId id="214748430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298121"/>
      </p:ext>
    </p:extLst>
  </p:cSld>
  <p:clrMap bg1="lt1" tx1="dk1" bg2="lt2" tx2="dk2" accent1="accent1" accent2="accent2" accent3="accent3" accent4="accent4" accent5="accent5" accent6="accent6" hlink="hlink" folHlink="folHlink"/>
  <p:sldLayoutIdLst>
    <p:sldLayoutId id="214748434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4352"/>
      </p:ext>
    </p:extLst>
  </p:cSld>
  <p:clrMap bg1="lt1" tx1="dk1" bg2="lt2" tx2="dk2" accent1="accent1" accent2="accent2" accent3="accent3" accent4="accent4" accent5="accent5" accent6="accent6" hlink="hlink" folHlink="folHlink"/>
  <p:sldLayoutIdLst>
    <p:sldLayoutId id="214748434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7CD88-4C3E-4D8C-8C23-83DFFCC97D9A}"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4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953A1-F9D2-4773-9F05-E6BC3D95DF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2201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434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693121"/>
      </p:ext>
    </p:extLst>
  </p:cSld>
  <p:clrMap bg1="lt1" tx1="dk1" bg2="lt2" tx2="dk2" accent1="accent1" accent2="accent2" accent3="accent3" accent4="accent4" accent5="accent5" accent6="accent6" hlink="hlink" folHlink="folHlink"/>
  <p:sldLayoutIdLst>
    <p:sldLayoutId id="214748410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83297"/>
      </p:ext>
    </p:extLst>
  </p:cSld>
  <p:clrMap bg1="lt1" tx1="dk1" bg2="lt2" tx2="dk2" accent1="accent1" accent2="accent2" accent3="accent3" accent4="accent4" accent5="accent5" accent6="accent6" hlink="hlink" folHlink="folHlink"/>
  <p:sldLayoutIdLst>
    <p:sldLayoutId id="214748418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99010"/>
      </p:ext>
    </p:extLst>
  </p:cSld>
  <p:clrMap bg1="lt1" tx1="dk1" bg2="lt2" tx2="dk2" accent1="accent1" accent2="accent2" accent3="accent3" accent4="accent4" accent5="accent5" accent6="accent6" hlink="hlink" folHlink="folHlink"/>
  <p:sldLayoutIdLst>
    <p:sldLayoutId id="214748418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4B989-C271-44AC-9AB6-6BEECAFA6FC5}"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1E8E4-6C12-4F91-A79E-84FD7331AF8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5366971"/>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B8B7F7-D594-4A08-B87E-E047CBF48702}" type="datetimeFigureOut">
              <a:rPr lang="en-US" smtClean="0">
                <a:solidFill>
                  <a:prstClr val="black">
                    <a:tint val="75000"/>
                  </a:prstClr>
                </a:solidFill>
              </a:rPr>
              <a:pPr/>
              <a:t>3/20/2019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4BED5B-187B-4E5D-9B44-07E09EA9AE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8275861"/>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89219"/>
      </p:ext>
    </p:extLst>
  </p:cSld>
  <p:clrMap bg1="lt1" tx1="dk1" bg2="lt2" tx2="dk2" accent1="accent1" accent2="accent2" accent3="accent3" accent4="accent4" accent5="accent5" accent6="accent6" hlink="hlink" folHlink="folHlink"/>
  <p:sldLayoutIdLst>
    <p:sldLayoutId id="214748430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fred.stlouisfed.org/graph/?g=nicC"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fred.stlouisfed.org/graph/?g=lLTc"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fred.stlouisfed.org/graph/?g=mQDp" TargetMode="External"/><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fred.stlouisfed.org/graph/?g=mQD9" TargetMode="External"/><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fred.stlouisfed.org/graph/?g=nfds" TargetMode="External"/><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fred.stlouisfed.org/graph/?g=nfQx" TargetMode="External"/><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itle-Slide-Templ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935" y="0"/>
            <a:ext cx="3083880" cy="6895629"/>
          </a:xfrm>
          <a:prstGeom prst="rect">
            <a:avLst/>
          </a:prstGeom>
        </p:spPr>
      </p:pic>
      <p:sp>
        <p:nvSpPr>
          <p:cNvPr id="2" name="Title 1"/>
          <p:cNvSpPr>
            <a:spLocks noGrp="1"/>
          </p:cNvSpPr>
          <p:nvPr>
            <p:ph type="ctrTitle"/>
          </p:nvPr>
        </p:nvSpPr>
        <p:spPr>
          <a:xfrm>
            <a:off x="838200" y="2672373"/>
            <a:ext cx="11353800" cy="2052027"/>
          </a:xfrm>
        </p:spPr>
        <p:txBody>
          <a:bodyPr>
            <a:normAutofit fontScale="90000"/>
          </a:bodyPr>
          <a:lstStyle/>
          <a:p>
            <a:pPr algn="l"/>
            <a:r>
              <a:rPr lang="en-US" sz="4267" dirty="0">
                <a:solidFill>
                  <a:srgbClr val="4A494C"/>
                </a:solidFill>
                <a:latin typeface="Gotham Medium" pitchFamily="2" charset="0"/>
                <a:cs typeface="Gotham Medium" pitchFamily="2" charset="0"/>
              </a:rPr>
              <a:t>A Quarterly Economic Update With</a:t>
            </a:r>
            <a:br>
              <a:rPr lang="en-US" sz="4267" dirty="0">
                <a:solidFill>
                  <a:srgbClr val="4A494C"/>
                </a:solidFill>
                <a:latin typeface="Gotham Medium" pitchFamily="2" charset="0"/>
                <a:cs typeface="Gotham Medium" pitchFamily="2" charset="0"/>
              </a:rPr>
            </a:br>
            <a:r>
              <a:rPr lang="en-US" sz="4267" dirty="0">
                <a:solidFill>
                  <a:srgbClr val="4A494C"/>
                </a:solidFill>
                <a:latin typeface="Gotham Medium" pitchFamily="2" charset="0"/>
                <a:cs typeface="Gotham Medium" pitchFamily="2" charset="0"/>
              </a:rPr>
              <a:t>Dr. Bruce Yandle</a:t>
            </a:r>
            <a:r>
              <a:rPr lang="en-US" sz="4267" dirty="0">
                <a:solidFill>
                  <a:srgbClr val="4A494C"/>
                </a:solidFill>
                <a:latin typeface="Gotham Book" pitchFamily="2" charset="0"/>
                <a:cs typeface="Gotham Book" pitchFamily="2" charset="0"/>
              </a:rPr>
              <a:t/>
            </a:r>
            <a:br>
              <a:rPr lang="en-US" sz="4267" dirty="0">
                <a:solidFill>
                  <a:srgbClr val="4A494C"/>
                </a:solidFill>
                <a:latin typeface="Gotham Book" pitchFamily="2" charset="0"/>
                <a:cs typeface="Gotham Book" pitchFamily="2" charset="0"/>
              </a:rPr>
            </a:br>
            <a:r>
              <a:rPr lang="en-US" sz="2400" dirty="0">
                <a:solidFill>
                  <a:srgbClr val="4A494C"/>
                </a:solidFill>
                <a:latin typeface="Gotham Book" pitchFamily="2" charset="0"/>
                <a:cs typeface="Gotham Book" pitchFamily="2" charset="0"/>
              </a:rPr>
              <a:t/>
            </a:r>
            <a:br>
              <a:rPr lang="en-US" sz="2400" dirty="0">
                <a:solidFill>
                  <a:srgbClr val="4A494C"/>
                </a:solidFill>
                <a:latin typeface="Gotham Book" pitchFamily="2" charset="0"/>
                <a:cs typeface="Gotham Book" pitchFamily="2" charset="0"/>
              </a:rPr>
            </a:br>
            <a:r>
              <a:rPr lang="en-US" sz="2400" dirty="0">
                <a:solidFill>
                  <a:srgbClr val="4A494C"/>
                </a:solidFill>
                <a:latin typeface="Gotham Book" pitchFamily="2" charset="0"/>
                <a:cs typeface="Gotham Book" pitchFamily="2" charset="0"/>
              </a:rPr>
              <a:t>Thursday, March 21, 2019</a:t>
            </a:r>
          </a:p>
        </p:txBody>
      </p:sp>
      <p:pic>
        <p:nvPicPr>
          <p:cNvPr id="6" name="Picture 5">
            <a:extLst>
              <a:ext uri="{FF2B5EF4-FFF2-40B4-BE49-F238E27FC236}">
                <a16:creationId xmlns:a16="http://schemas.microsoft.com/office/drawing/2014/main" xmlns="" id="{4C631DFD-8643-1347-82DE-C4601F3A7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257564"/>
            <a:ext cx="3110089" cy="552450"/>
          </a:xfrm>
          <a:prstGeom prst="rect">
            <a:avLst/>
          </a:prstGeom>
        </p:spPr>
      </p:pic>
    </p:spTree>
    <p:extLst>
      <p:ext uri="{BB962C8B-B14F-4D97-AF65-F5344CB8AC3E}">
        <p14:creationId xmlns:p14="http://schemas.microsoft.com/office/powerpoint/2010/main" val="373741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b="10344"/>
          <a:stretch/>
        </p:blipFill>
        <p:spPr>
          <a:xfrm>
            <a:off x="2000250" y="762000"/>
            <a:ext cx="8191500" cy="4953000"/>
          </a:xfrm>
          <a:prstGeom prst="rect">
            <a:avLst/>
          </a:prstGeom>
        </p:spPr>
      </p:pic>
      <p:sp>
        <p:nvSpPr>
          <p:cNvPr id="2" name="TextBox 1"/>
          <p:cNvSpPr txBox="1"/>
          <p:nvPr/>
        </p:nvSpPr>
        <p:spPr>
          <a:xfrm>
            <a:off x="1905000" y="38101"/>
            <a:ext cx="7620000" cy="461665"/>
          </a:xfrm>
          <a:prstGeom prst="rect">
            <a:avLst/>
          </a:prstGeom>
        </p:spPr>
        <p:txBody>
          <a:bodyPr lIns="91440" tIns="45720" rIns="91440" bIns="4572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alpha val="20000"/>
                  </a:srgbClr>
                </a:solidFill>
                <a:effectLst/>
                <a:uLnTx/>
                <a:uFillTx/>
                <a:latin typeface="Calibri"/>
                <a:ea typeface="+mn-ea"/>
                <a:cs typeface="+mn-cs"/>
              </a:rPr>
              <a:t> </a:t>
            </a:r>
          </a:p>
        </p:txBody>
      </p:sp>
      <p:sp>
        <p:nvSpPr>
          <p:cNvPr id="4" name="TextBox 3">
            <a:extLst>
              <a:ext uri="{FF2B5EF4-FFF2-40B4-BE49-F238E27FC236}">
                <a16:creationId xmlns:a16="http://schemas.microsoft.com/office/drawing/2014/main" xmlns="" id="{9723DCDD-8584-451A-A414-F0B97BB1A902}"/>
              </a:ext>
            </a:extLst>
          </p:cNvPr>
          <p:cNvSpPr txBox="1"/>
          <p:nvPr/>
        </p:nvSpPr>
        <p:spPr>
          <a:xfrm>
            <a:off x="2590800" y="228601"/>
            <a:ext cx="76962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Combined Productivity and Labor Force Growth: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Year-over-Year 1980 - 2018</a:t>
            </a:r>
          </a:p>
        </p:txBody>
      </p:sp>
      <p:sp>
        <p:nvSpPr>
          <p:cNvPr id="5" name="Arrow: Down 4">
            <a:extLst>
              <a:ext uri="{FF2B5EF4-FFF2-40B4-BE49-F238E27FC236}">
                <a16:creationId xmlns:a16="http://schemas.microsoft.com/office/drawing/2014/main" xmlns="" id="{327EA3EF-E9BA-4727-8456-FE85D3576A19}"/>
              </a:ext>
            </a:extLst>
          </p:cNvPr>
          <p:cNvSpPr/>
          <p:nvPr/>
        </p:nvSpPr>
        <p:spPr>
          <a:xfrm>
            <a:off x="8382000" y="1981200"/>
            <a:ext cx="990600" cy="1066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NY_63_N_of_Geneseo.jpg"/>
          <p:cNvPicPr>
            <a:picLocks noChangeAspect="1"/>
          </p:cNvPicPr>
          <p:nvPr/>
        </p:nvPicPr>
        <p:blipFill>
          <a:blip r:embed="rId3" cstate="print">
            <a:clrChange>
              <a:clrFrom>
                <a:srgbClr val="9C9290"/>
              </a:clrFrom>
              <a:clrTo>
                <a:srgbClr val="9C9290">
                  <a:alpha val="0"/>
                </a:srgbClr>
              </a:clrTo>
            </a:clrChange>
          </a:blip>
          <a:stretch>
            <a:fillRect/>
          </a:stretch>
        </p:blipFill>
        <p:spPr>
          <a:xfrm>
            <a:off x="1523999" y="16519"/>
            <a:ext cx="9144001" cy="6933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itle 6"/>
          <p:cNvSpPr>
            <a:spLocks noGrp="1"/>
          </p:cNvSpPr>
          <p:nvPr>
            <p:ph type="title" idx="4294967295"/>
          </p:nvPr>
        </p:nvSpPr>
        <p:spPr/>
        <p:txBody>
          <a:bodyPr/>
          <a:lstStyle/>
          <a:p>
            <a:r>
              <a:rPr lang="en-US" dirty="0"/>
              <a:t>  </a:t>
            </a:r>
          </a:p>
        </p:txBody>
      </p:sp>
      <p:pic>
        <p:nvPicPr>
          <p:cNvPr id="13" name="Picture 12">
            <a:extLst>
              <a:ext uri="{FF2B5EF4-FFF2-40B4-BE49-F238E27FC236}">
                <a16:creationId xmlns:a16="http://schemas.microsoft.com/office/drawing/2014/main" xmlns="" id="{C7DF6D39-DFA8-4480-A931-8951B45D74BF}"/>
              </a:ext>
            </a:extLst>
          </p:cNvPr>
          <p:cNvPicPr>
            <a:picLocks noChangeAspect="1"/>
          </p:cNvPicPr>
          <p:nvPr/>
        </p:nvPicPr>
        <p:blipFill rotWithShape="1">
          <a:blip r:embed="rId4">
            <a:clrChange>
              <a:clrFrom>
                <a:srgbClr val="886744"/>
              </a:clrFrom>
              <a:clrTo>
                <a:srgbClr val="886744">
                  <a:alpha val="0"/>
                </a:srgbClr>
              </a:clrTo>
            </a:clrChange>
            <a:extLst>
              <a:ext uri="{28A0092B-C50C-407E-A947-70E740481C1C}">
                <a14:useLocalDpi xmlns:a14="http://schemas.microsoft.com/office/drawing/2010/main" val="0"/>
              </a:ext>
            </a:extLst>
          </a:blip>
          <a:srcRect r="14457"/>
          <a:stretch/>
        </p:blipFill>
        <p:spPr>
          <a:xfrm>
            <a:off x="7788531" y="3210367"/>
            <a:ext cx="2947369" cy="2585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xmlns="" id="{0771FF86-923E-48D6-A69E-7282FDE3E949}"/>
              </a:ext>
            </a:extLst>
          </p:cNvPr>
          <p:cNvPicPr>
            <a:picLocks noChangeAspect="1"/>
          </p:cNvPicPr>
          <p:nvPr/>
        </p:nvPicPr>
        <p:blipFill rotWithShape="1">
          <a:blip r:embed="rId5">
            <a:clrChange>
              <a:clrFrom>
                <a:srgbClr val="EDF0F9"/>
              </a:clrFrom>
              <a:clrTo>
                <a:srgbClr val="EDF0F9">
                  <a:alpha val="0"/>
                </a:srgbClr>
              </a:clrTo>
            </a:clrChange>
            <a:extLst>
              <a:ext uri="{28A0092B-C50C-407E-A947-70E740481C1C}">
                <a14:useLocalDpi xmlns:a14="http://schemas.microsoft.com/office/drawing/2010/main" val="0"/>
              </a:ext>
            </a:extLst>
          </a:blip>
          <a:srcRect l="10312" r="20938"/>
          <a:stretch/>
        </p:blipFill>
        <p:spPr>
          <a:xfrm>
            <a:off x="1456099" y="2866098"/>
            <a:ext cx="3305888" cy="2585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a:extLst>
              <a:ext uri="{FF2B5EF4-FFF2-40B4-BE49-F238E27FC236}">
                <a16:creationId xmlns:a16="http://schemas.microsoft.com/office/drawing/2014/main" xmlns="" id="{DEC251E8-C026-4D63-A64F-92CF8978D4E6}"/>
              </a:ext>
            </a:extLst>
          </p:cNvPr>
          <p:cNvPicPr>
            <a:picLocks noChangeAspect="1"/>
          </p:cNvPicPr>
          <p:nvPr/>
        </p:nvPicPr>
        <p:blipFill rotWithShape="1">
          <a:blip r:embed="rId6">
            <a:extLst>
              <a:ext uri="{28A0092B-C50C-407E-A947-70E740481C1C}">
                <a14:useLocalDpi xmlns:a14="http://schemas.microsoft.com/office/drawing/2010/main" val="0"/>
              </a:ext>
            </a:extLst>
          </a:blip>
          <a:srcRect l="12245" r="16326" b="7418"/>
          <a:stretch/>
        </p:blipFill>
        <p:spPr>
          <a:xfrm>
            <a:off x="4694086" y="2117380"/>
            <a:ext cx="3565830" cy="314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Speech Bubble: Rectangle 17">
            <a:extLst>
              <a:ext uri="{FF2B5EF4-FFF2-40B4-BE49-F238E27FC236}">
                <a16:creationId xmlns:a16="http://schemas.microsoft.com/office/drawing/2014/main" xmlns="" id="{49D3ECCB-53F5-4579-93F9-993080CB2524}"/>
              </a:ext>
            </a:extLst>
          </p:cNvPr>
          <p:cNvSpPr/>
          <p:nvPr/>
        </p:nvSpPr>
        <p:spPr>
          <a:xfrm>
            <a:off x="6934200" y="4572000"/>
            <a:ext cx="1828800" cy="1066800"/>
          </a:xfrm>
          <a:prstGeom prst="wedgeRectCallout">
            <a:avLst>
              <a:gd name="adj1" fmla="val 93750"/>
              <a:gd name="adj2" fmla="val -64286"/>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Trade Wars</a:t>
            </a:r>
          </a:p>
        </p:txBody>
      </p:sp>
      <p:sp>
        <p:nvSpPr>
          <p:cNvPr id="19" name="Speech Bubble: Oval 18">
            <a:extLst>
              <a:ext uri="{FF2B5EF4-FFF2-40B4-BE49-F238E27FC236}">
                <a16:creationId xmlns:a16="http://schemas.microsoft.com/office/drawing/2014/main" xmlns="" id="{AB94A14C-5F6C-4B32-A94C-971935878985}"/>
              </a:ext>
            </a:extLst>
          </p:cNvPr>
          <p:cNvSpPr/>
          <p:nvPr/>
        </p:nvSpPr>
        <p:spPr>
          <a:xfrm>
            <a:off x="4933847" y="686055"/>
            <a:ext cx="2163140" cy="1716119"/>
          </a:xfrm>
          <a:prstGeom prst="wedgeEllipseCallout">
            <a:avLst>
              <a:gd name="adj1" fmla="val 53286"/>
              <a:gd name="adj2" fmla="val 89142"/>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Fed Policy</a:t>
            </a:r>
          </a:p>
        </p:txBody>
      </p:sp>
      <p:sp>
        <p:nvSpPr>
          <p:cNvPr id="20" name="TextBox 19">
            <a:extLst>
              <a:ext uri="{FF2B5EF4-FFF2-40B4-BE49-F238E27FC236}">
                <a16:creationId xmlns:a16="http://schemas.microsoft.com/office/drawing/2014/main" xmlns="" id="{58E64863-9C2E-43E6-A848-308385540919}"/>
              </a:ext>
            </a:extLst>
          </p:cNvPr>
          <p:cNvSpPr txBox="1"/>
          <p:nvPr/>
        </p:nvSpPr>
        <p:spPr>
          <a:xfrm>
            <a:off x="1814619" y="4668138"/>
            <a:ext cx="2147782" cy="1200329"/>
          </a:xfrm>
          <a:prstGeom prst="rect">
            <a:avLst/>
          </a:prstGeom>
          <a:solidFill>
            <a:srgbClr val="000000"/>
          </a:solidFill>
          <a:ln>
            <a:solidFill>
              <a:schemeClr val="bg1"/>
            </a:solidFill>
          </a:ln>
        </p:spPr>
        <p:txBody>
          <a:bodyPr wrap="square" rtlCol="0">
            <a:spAutoFit/>
          </a:bodyPr>
          <a:lstStyle/>
          <a:p>
            <a:r>
              <a:rPr lang="en-US" sz="3600" dirty="0">
                <a:solidFill>
                  <a:schemeClr val="bg1"/>
                </a:solidFill>
              </a:rPr>
              <a:t>Deficits &amp; Debt</a:t>
            </a:r>
          </a:p>
        </p:txBody>
      </p:sp>
    </p:spTree>
    <p:extLst>
      <p:ext uri="{BB962C8B-B14F-4D97-AF65-F5344CB8AC3E}">
        <p14:creationId xmlns:p14="http://schemas.microsoft.com/office/powerpoint/2010/main" val="33711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tal export-supported jobs.png">
            <a:extLst>
              <a:ext uri="{FF2B5EF4-FFF2-40B4-BE49-F238E27FC236}">
                <a16:creationId xmlns:a16="http://schemas.microsoft.com/office/drawing/2014/main" xmlns="" id="{55B4DECF-3E6A-4097-A512-BBDD541AB80C}"/>
              </a:ext>
            </a:extLst>
          </p:cNvPr>
          <p:cNvPicPr/>
          <p:nvPr/>
        </p:nvPicPr>
        <p:blipFill rotWithShape="1">
          <a:blip r:embed="rId2" cstate="print">
            <a:extLst>
              <a:ext uri="{28A0092B-C50C-407E-A947-70E740481C1C}">
                <a14:useLocalDpi xmlns:a14="http://schemas.microsoft.com/office/drawing/2010/main" val="0"/>
              </a:ext>
            </a:extLst>
          </a:blip>
          <a:srcRect t="12608" b="3138"/>
          <a:stretch/>
        </p:blipFill>
        <p:spPr bwMode="auto">
          <a:xfrm>
            <a:off x="1866900" y="875778"/>
            <a:ext cx="9448800" cy="579120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xmlns="" id="{DC7885B2-1E3E-4620-94BE-ADCA1E52F167}"/>
              </a:ext>
            </a:extLst>
          </p:cNvPr>
          <p:cNvSpPr txBox="1"/>
          <p:nvPr/>
        </p:nvSpPr>
        <p:spPr>
          <a:xfrm>
            <a:off x="3276600" y="228600"/>
            <a:ext cx="662940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2017 Export-Supported Jobs</a:t>
            </a:r>
          </a:p>
        </p:txBody>
      </p:sp>
      <p:sp>
        <p:nvSpPr>
          <p:cNvPr id="2" name="Oval 1">
            <a:extLst>
              <a:ext uri="{FF2B5EF4-FFF2-40B4-BE49-F238E27FC236}">
                <a16:creationId xmlns:a16="http://schemas.microsoft.com/office/drawing/2014/main" xmlns="" id="{17149E29-AF7B-4D22-8946-7C0B4878F714}"/>
              </a:ext>
            </a:extLst>
          </p:cNvPr>
          <p:cNvSpPr/>
          <p:nvPr/>
        </p:nvSpPr>
        <p:spPr>
          <a:xfrm>
            <a:off x="7414886" y="2133600"/>
            <a:ext cx="2338714" cy="12954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xmlns="" id="{79603F42-0D7D-4AFE-BC3A-B8A1A6145EAF}"/>
              </a:ext>
            </a:extLst>
          </p:cNvPr>
          <p:cNvSpPr/>
          <p:nvPr/>
        </p:nvSpPr>
        <p:spPr>
          <a:xfrm>
            <a:off x="8458200" y="3391422"/>
            <a:ext cx="1600200" cy="12954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00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895600" y="1066801"/>
            <a:ext cx="6477000" cy="4893647"/>
          </a:xfrm>
          <a:prstGeom prst="rect">
            <a:avLst/>
          </a:prstGeom>
          <a:solidFill>
            <a:schemeClr val="tx1"/>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TRADE OCCURS BETWEEN PEOPLE,  NOT NATION/STATES.</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WHY THE HUGE TRADE  DEFICIT?  WE CONSUME MORE THAN WE PRODUCE.  SOME PEOPLE, SOMEWHERE MUST PRODUCE MORE THAN THEY CONSUME.</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FOREIGN DIRECT CAPITAL INVESTMENT—THE NEW VOLVO PLANT—DOES NOT SHOW UP IN THE BALANCE OF TRADE.  THE FUNDS TO INVEST COME FROM GOODS SOLD TO THE UNITED STATES.</a:t>
            </a:r>
          </a:p>
        </p:txBody>
      </p:sp>
    </p:spTree>
    <p:extLst>
      <p:ext uri="{BB962C8B-B14F-4D97-AF65-F5344CB8AC3E}">
        <p14:creationId xmlns:p14="http://schemas.microsoft.com/office/powerpoint/2010/main" val="286336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90"/>
            <a:ext cx="12192000" cy="6858000"/>
          </a:xfrm>
          <a:prstGeom prst="rect">
            <a:avLst/>
          </a:prstGeom>
        </p:spPr>
      </p:pic>
      <p:sp>
        <p:nvSpPr>
          <p:cNvPr id="3" name="TextBox 2"/>
          <p:cNvSpPr txBox="1"/>
          <p:nvPr/>
        </p:nvSpPr>
        <p:spPr>
          <a:xfrm>
            <a:off x="3276600" y="4191000"/>
            <a:ext cx="6705600" cy="646331"/>
          </a:xfrm>
          <a:prstGeom prst="rect">
            <a:avLst/>
          </a:prstGeom>
          <a:solidFill>
            <a:schemeClr val="tx1"/>
          </a:solidFill>
          <a:ln>
            <a:solidFill>
              <a:schemeClr val="bg2"/>
            </a:solidFill>
          </a:ln>
        </p:spPr>
        <p:txBody>
          <a:bodyPr wrap="square" rtlCol="0">
            <a:spAutoFit/>
          </a:bodyPr>
          <a:lstStyle/>
          <a:p>
            <a:r>
              <a:rPr lang="en-US" sz="3600" dirty="0">
                <a:solidFill>
                  <a:schemeClr val="bg1"/>
                </a:solidFill>
              </a:rPr>
              <a:t>  Uncertainty causes HESITATION</a:t>
            </a:r>
          </a:p>
        </p:txBody>
      </p:sp>
    </p:spTree>
    <p:extLst>
      <p:ext uri="{BB962C8B-B14F-4D97-AF65-F5344CB8AC3E}">
        <p14:creationId xmlns:p14="http://schemas.microsoft.com/office/powerpoint/2010/main" val="26751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685801"/>
            <a:ext cx="7772400" cy="1470025"/>
          </a:xfrm>
          <a:solidFill>
            <a:schemeClr val="tx1"/>
          </a:solidFill>
        </p:spPr>
        <p:txBody>
          <a:bodyPr>
            <a:normAutofit/>
          </a:bodyPr>
          <a:lstStyle/>
          <a:p>
            <a:r>
              <a:rPr lang="en-US" sz="3200" dirty="0">
                <a:solidFill>
                  <a:schemeClr val="bg1"/>
                </a:solidFill>
                <a:latin typeface="Arial" panose="020B0604020202020204" pitchFamily="34" charset="0"/>
                <a:cs typeface="Arial" panose="020B0604020202020204" pitchFamily="34" charset="0"/>
              </a:rPr>
              <a:t>EVIDENCE?</a:t>
            </a:r>
          </a:p>
        </p:txBody>
      </p:sp>
      <p:sp>
        <p:nvSpPr>
          <p:cNvPr id="3" name="Subtitle 2"/>
          <p:cNvSpPr>
            <a:spLocks noGrp="1"/>
          </p:cNvSpPr>
          <p:nvPr>
            <p:ph type="subTitle" idx="1"/>
          </p:nvPr>
        </p:nvSpPr>
        <p:spPr>
          <a:xfrm>
            <a:off x="2971800" y="2286000"/>
            <a:ext cx="6400800" cy="1752600"/>
          </a:xfrm>
          <a:solidFill>
            <a:schemeClr val="tx1"/>
          </a:solidFill>
          <a:ln>
            <a:solidFill>
              <a:schemeClr val="bg1"/>
            </a:solidFill>
          </a:ln>
        </p:spPr>
        <p:txBody>
          <a:bodyPr>
            <a:normAutofit fontScale="70000" lnSpcReduction="20000"/>
          </a:bodyPr>
          <a:lstStyle/>
          <a:p>
            <a:r>
              <a:rPr lang="en-US" dirty="0">
                <a:solidFill>
                  <a:schemeClr val="bg1"/>
                </a:solidFill>
              </a:rPr>
              <a:t>Cash instead of stocks</a:t>
            </a:r>
          </a:p>
          <a:p>
            <a:r>
              <a:rPr lang="en-US" dirty="0">
                <a:solidFill>
                  <a:schemeClr val="bg1"/>
                </a:solidFill>
              </a:rPr>
              <a:t>Temps vs. permanent  hires</a:t>
            </a:r>
          </a:p>
          <a:p>
            <a:r>
              <a:rPr lang="en-US" dirty="0">
                <a:solidFill>
                  <a:schemeClr val="bg1"/>
                </a:solidFill>
              </a:rPr>
              <a:t>Bonuses instead of wage increases</a:t>
            </a:r>
          </a:p>
          <a:p>
            <a:pPr lvl="0"/>
            <a:r>
              <a:rPr lang="en-US" dirty="0">
                <a:solidFill>
                  <a:prstClr val="white"/>
                </a:solidFill>
              </a:rPr>
              <a:t>Revised investment plans</a:t>
            </a:r>
          </a:p>
          <a:p>
            <a:pPr lvl="0"/>
            <a:r>
              <a:rPr lang="en-US" dirty="0">
                <a:solidFill>
                  <a:prstClr val="white"/>
                </a:solidFill>
              </a:rPr>
              <a:t>Surcharges instead of price increases</a:t>
            </a:r>
          </a:p>
          <a:p>
            <a:endParaRPr lang="en-US" dirty="0">
              <a:solidFill>
                <a:schemeClr val="bg1"/>
              </a:solidFill>
            </a:endParaRPr>
          </a:p>
        </p:txBody>
      </p:sp>
    </p:spTree>
    <p:extLst>
      <p:ext uri="{BB962C8B-B14F-4D97-AF65-F5344CB8AC3E}">
        <p14:creationId xmlns:p14="http://schemas.microsoft.com/office/powerpoint/2010/main" val="122935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63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134C5DF-7C16-4841-BEB4-1A74B24338CD}"/>
              </a:ext>
            </a:extLst>
          </p:cNvPr>
          <p:cNvPicPr>
            <a:picLocks noChangeAspect="1"/>
          </p:cNvPicPr>
          <p:nvPr/>
        </p:nvPicPr>
        <p:blipFill rotWithShape="1">
          <a:blip r:embed="rId2">
            <a:extLst>
              <a:ext uri="{28A0092B-C50C-407E-A947-70E740481C1C}">
                <a14:useLocalDpi xmlns:a14="http://schemas.microsoft.com/office/drawing/2010/main" val="0"/>
              </a:ext>
            </a:extLst>
          </a:blip>
          <a:srcRect b="22800"/>
          <a:stretch/>
        </p:blipFill>
        <p:spPr>
          <a:xfrm>
            <a:off x="1" y="2366184"/>
            <a:ext cx="11986200" cy="4491816"/>
          </a:xfrm>
          <a:prstGeom prst="rect">
            <a:avLst/>
          </a:prstGeom>
        </p:spPr>
      </p:pic>
      <p:sp>
        <p:nvSpPr>
          <p:cNvPr id="4" name="TextBox 3">
            <a:extLst>
              <a:ext uri="{FF2B5EF4-FFF2-40B4-BE49-F238E27FC236}">
                <a16:creationId xmlns:a16="http://schemas.microsoft.com/office/drawing/2014/main" xmlns="" id="{3F374913-035F-417E-B6A8-BFD032D2EA3B}"/>
              </a:ext>
            </a:extLst>
          </p:cNvPr>
          <p:cNvSpPr txBox="1"/>
          <p:nvPr/>
        </p:nvSpPr>
        <p:spPr>
          <a:xfrm>
            <a:off x="2133600" y="762000"/>
            <a:ext cx="96774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THE</a:t>
            </a:r>
            <a:r>
              <a:rPr kumimoji="0" lang="en-US" sz="5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80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FEDERAL DEBT </a:t>
            </a:r>
            <a:r>
              <a:rPr kumimoji="0" lang="en-US" sz="6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IS</a:t>
            </a:r>
            <a:r>
              <a:rPr kumimoji="0" lang="en-US" sz="5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p>
        </p:txBody>
      </p:sp>
    </p:spTree>
    <p:extLst>
      <p:ext uri="{BB962C8B-B14F-4D97-AF65-F5344CB8AC3E}">
        <p14:creationId xmlns:p14="http://schemas.microsoft.com/office/powerpoint/2010/main" val="92978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4B6356-92D6-4246-9134-EBA57498ADFF}"/>
              </a:ext>
            </a:extLst>
          </p:cNvPr>
          <p:cNvSpPr>
            <a:spLocks noGrp="1"/>
          </p:cNvSpPr>
          <p:nvPr>
            <p:ph idx="1"/>
          </p:nvPr>
        </p:nvSpPr>
        <p:spPr>
          <a:xfrm>
            <a:off x="609600" y="838200"/>
            <a:ext cx="10972800" cy="5287969"/>
          </a:xfrm>
          <a:solidFill>
            <a:schemeClr val="bg1">
              <a:lumMod val="50000"/>
              <a:alpha val="48000"/>
            </a:schemeClr>
          </a:solidFill>
        </p:spPr>
        <p:txBody>
          <a:bodyPr>
            <a:normAutofit fontScale="92500" lnSpcReduction="20000"/>
          </a:bodyPr>
          <a:lstStyle/>
          <a:p>
            <a:pPr marL="0" marR="0" indent="0">
              <a:lnSpc>
                <a:spcPct val="107000"/>
              </a:lnSpc>
              <a:spcBef>
                <a:spcPts val="0"/>
              </a:spcBef>
              <a:spcAft>
                <a:spcPts val="800"/>
              </a:spcAft>
              <a:buNone/>
            </a:pP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According to the Congressional Budget Office, the “Big Five” spending categories for 2018 Federal government outlays were: Social Security benefits, $1,042 billion; Healthcare, $1,107 billion; Defense, $892 billion, and  interest on the public debt, $324 billion.  All the rest of government sums to </a:t>
            </a:r>
            <a:r>
              <a:rPr lang="en-US" b="1" dirty="0">
                <a:solidFill>
                  <a:srgbClr val="FFC000"/>
                </a:solidFill>
                <a:latin typeface="Arial" panose="020B0604020202020204" pitchFamily="34" charset="0"/>
                <a:ea typeface="Calibri" panose="020F0502020204030204" pitchFamily="34" charset="0"/>
                <a:cs typeface="Times New Roman" panose="02020603050405020304" pitchFamily="18" charset="0"/>
              </a:rPr>
              <a:t>$391 billion. </a:t>
            </a:r>
          </a:p>
          <a:p>
            <a:pPr marL="0" marR="0" indent="0">
              <a:lnSpc>
                <a:spcPct val="107000"/>
              </a:lnSpc>
              <a:spcBef>
                <a:spcPts val="0"/>
              </a:spcBef>
              <a:spcAft>
                <a:spcPts val="800"/>
              </a:spcAft>
              <a:buNone/>
            </a:pP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Suppose the average interest rate paid by the U.S. Treasury for all debt outstanding rises from the September 2018 level </a:t>
            </a:r>
            <a:r>
              <a:rPr lang="en-US"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of </a:t>
            </a:r>
            <a:r>
              <a:rPr lang="en-US" b="1"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2.86 percent </a:t>
            </a: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to the September 2008 level of </a:t>
            </a:r>
            <a:r>
              <a:rPr lang="en-US" b="1" dirty="0">
                <a:solidFill>
                  <a:srgbClr val="FFC000"/>
                </a:solidFill>
                <a:latin typeface="Arial" panose="020B0604020202020204" pitchFamily="34" charset="0"/>
                <a:ea typeface="Calibri" panose="020F0502020204030204" pitchFamily="34" charset="0"/>
                <a:cs typeface="Times New Roman" panose="02020603050405020304" pitchFamily="18" charset="0"/>
              </a:rPr>
              <a:t>4.652</a:t>
            </a: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C000"/>
                </a:solidFill>
                <a:latin typeface="Arial" panose="020B0604020202020204" pitchFamily="34" charset="0"/>
                <a:ea typeface="Calibri" panose="020F0502020204030204" pitchFamily="34" charset="0"/>
                <a:cs typeface="Times New Roman" panose="02020603050405020304" pitchFamily="18" charset="0"/>
              </a:rPr>
              <a:t>percent</a:t>
            </a: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 If so, debt interest costs would rise from $324 billion to $521 billion, leaving about </a:t>
            </a:r>
            <a:r>
              <a:rPr lang="en-US" b="1" dirty="0">
                <a:solidFill>
                  <a:srgbClr val="FFC000"/>
                </a:solidFill>
                <a:latin typeface="Arial" panose="020B0604020202020204" pitchFamily="34" charset="0"/>
                <a:ea typeface="Calibri" panose="020F0502020204030204" pitchFamily="34" charset="0"/>
                <a:cs typeface="Times New Roman" panose="02020603050405020304" pitchFamily="18" charset="0"/>
              </a:rPr>
              <a:t>$191 billion </a:t>
            </a:r>
            <a:r>
              <a:rPr lang="en-US" b="1" dirty="0">
                <a:solidFill>
                  <a:schemeClr val="bg1"/>
                </a:solidFill>
                <a:latin typeface="Arial" panose="020B0604020202020204" pitchFamily="34" charset="0"/>
                <a:ea typeface="Calibri" panose="020F0502020204030204" pitchFamily="34" charset="0"/>
                <a:cs typeface="Times New Roman" panose="02020603050405020304" pitchFamily="18" charset="0"/>
              </a:rPr>
              <a:t>for all the rest and lots of related budget cuts.</a:t>
            </a:r>
          </a:p>
          <a:p>
            <a:pPr marL="0" indent="0">
              <a:buNone/>
            </a:pPr>
            <a:endParaRPr lang="en-US" dirty="0"/>
          </a:p>
        </p:txBody>
      </p:sp>
    </p:spTree>
    <p:extLst>
      <p:ext uri="{BB962C8B-B14F-4D97-AF65-F5344CB8AC3E}">
        <p14:creationId xmlns:p14="http://schemas.microsoft.com/office/powerpoint/2010/main" val="285791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onomic Recession Revisit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
            <a:ext cx="5524500" cy="552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89434" y="5181601"/>
            <a:ext cx="6553200" cy="646331"/>
          </a:xfrm>
          <a:prstGeom prst="rect">
            <a:avLst/>
          </a:prstGeom>
          <a:noFill/>
        </p:spPr>
        <p:txBody>
          <a:bodyPr wrap="square" rtlCol="0">
            <a:spAutoFit/>
          </a:bodyPr>
          <a:lstStyle/>
          <a:p>
            <a:r>
              <a:rPr lang="en-US" sz="3600" dirty="0">
                <a:solidFill>
                  <a:srgbClr val="C00000"/>
                </a:solidFill>
                <a:latin typeface="Segoe UI Black" panose="020B0A02040204020203" pitchFamily="34" charset="0"/>
                <a:ea typeface="Segoe UI Black" panose="020B0A02040204020203" pitchFamily="34" charset="0"/>
              </a:rPr>
              <a:t>     2019 RECESSION????</a:t>
            </a:r>
          </a:p>
        </p:txBody>
      </p:sp>
    </p:spTree>
    <p:extLst>
      <p:ext uri="{BB962C8B-B14F-4D97-AF65-F5344CB8AC3E}">
        <p14:creationId xmlns:p14="http://schemas.microsoft.com/office/powerpoint/2010/main" val="40928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0"/>
            <a:ext cx="10439400" cy="6838638"/>
          </a:xfrm>
          <a:prstGeom prst="rect">
            <a:avLst/>
          </a:prstGeom>
        </p:spPr>
      </p:pic>
      <p:sp>
        <p:nvSpPr>
          <p:cNvPr id="3" name="Rounded Rectangular Callout 2"/>
          <p:cNvSpPr/>
          <p:nvPr/>
        </p:nvSpPr>
        <p:spPr>
          <a:xfrm>
            <a:off x="7162800" y="-21771"/>
            <a:ext cx="3200400" cy="1905000"/>
          </a:xfrm>
          <a:prstGeom prst="wedgeRoundRectCallout">
            <a:avLst>
              <a:gd name="adj1" fmla="val -52833"/>
              <a:gd name="adj2" fmla="val 586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black"/>
                </a:solidFill>
              </a:rPr>
              <a:t>Pa– </a:t>
            </a:r>
          </a:p>
          <a:p>
            <a:pPr algn="ctr">
              <a:defRPr/>
            </a:pPr>
            <a:r>
              <a:rPr lang="en-US" sz="2800" b="1" dirty="0">
                <a:solidFill>
                  <a:prstClr val="black"/>
                </a:solidFill>
              </a:rPr>
              <a:t>Where should we head??</a:t>
            </a:r>
          </a:p>
        </p:txBody>
      </p:sp>
      <p:sp>
        <p:nvSpPr>
          <p:cNvPr id="4" name="Rounded Rectangular Callout 3"/>
          <p:cNvSpPr/>
          <p:nvPr/>
        </p:nvSpPr>
        <p:spPr>
          <a:xfrm>
            <a:off x="1676400" y="304799"/>
            <a:ext cx="2895600" cy="1904999"/>
          </a:xfrm>
          <a:prstGeom prst="wedgeRoundRectCallout">
            <a:avLst>
              <a:gd name="adj1" fmla="val 79375"/>
              <a:gd name="adj2" fmla="val 332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black"/>
                </a:solidFill>
                <a:latin typeface="Arial" pitchFamily="34" charset="0"/>
                <a:cs typeface="Arial" pitchFamily="34" charset="0"/>
              </a:rPr>
              <a:t>Let’s go where we can find work!</a:t>
            </a:r>
          </a:p>
        </p:txBody>
      </p:sp>
      <p:pic>
        <p:nvPicPr>
          <p:cNvPr id="7172" name="Picture 4" descr="http://www.palmettomoononline.com/prodimages/2961-DEFAULT-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763000" y="1857855"/>
            <a:ext cx="1752600" cy="1752600"/>
          </a:xfrm>
          <a:prstGeom prst="rect">
            <a:avLst/>
          </a:prstGeom>
          <a:noFill/>
        </p:spPr>
      </p:pic>
      <p:pic>
        <p:nvPicPr>
          <p:cNvPr id="6" name="Picture 5">
            <a:extLst>
              <a:ext uri="{FF2B5EF4-FFF2-40B4-BE49-F238E27FC236}">
                <a16:creationId xmlns:a16="http://schemas.microsoft.com/office/drawing/2014/main" xmlns="" id="{C9DBCA6A-7040-43DC-8039-85D9022211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67" t="4445" r="15555" b="27460"/>
          <a:stretch/>
        </p:blipFill>
        <p:spPr>
          <a:xfrm>
            <a:off x="7116337" y="3157510"/>
            <a:ext cx="2057400" cy="20670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0883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additive="base">
                                        <p:cTn id="15" dur="500" fill="hold"/>
                                        <p:tgtEl>
                                          <p:spTgt spid="7172"/>
                                        </p:tgtEl>
                                        <p:attrNameLst>
                                          <p:attrName>ppt_x</p:attrName>
                                        </p:attrNameLst>
                                      </p:cBhvr>
                                      <p:tavLst>
                                        <p:tav tm="0">
                                          <p:val>
                                            <p:strVal val="1+#ppt_w/2"/>
                                          </p:val>
                                        </p:tav>
                                        <p:tav tm="100000">
                                          <p:val>
                                            <p:strVal val="#ppt_x"/>
                                          </p:val>
                                        </p:tav>
                                      </p:tavLst>
                                    </p:anim>
                                    <p:anim calcmode="lin" valueType="num">
                                      <p:cBhvr additive="base">
                                        <p:cTn id="16"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57400" y="1351508"/>
            <a:ext cx="8458199" cy="2077492"/>
          </a:xfrm>
          <a:prstGeom prst="rect">
            <a:avLst/>
          </a:prstGeom>
          <a:solidFill>
            <a:schemeClr val="tx1"/>
          </a:solidFill>
        </p:spPr>
        <p:txBody>
          <a:bodyPr wrap="square" rtlCol="0">
            <a:spAutoFit/>
          </a:bodyPr>
          <a:lstStyle/>
          <a:p>
            <a:pPr algn="ctr"/>
            <a:r>
              <a:rPr lang="en-US" sz="3200" b="1" dirty="0">
                <a:solidFill>
                  <a:srgbClr val="FFC000"/>
                </a:solidFill>
                <a:latin typeface="Century Gothic" pitchFamily="34" charset="0"/>
              </a:rPr>
              <a:t>The Economic Situation</a:t>
            </a:r>
          </a:p>
          <a:p>
            <a:pPr algn="ctr"/>
            <a:r>
              <a:rPr lang="en-US" sz="3200" b="1" dirty="0">
                <a:solidFill>
                  <a:srgbClr val="FFC000"/>
                </a:solidFill>
                <a:latin typeface="Century Gothic" pitchFamily="34" charset="0"/>
              </a:rPr>
              <a:t>Taking a Look at the 2019 Economy</a:t>
            </a:r>
          </a:p>
          <a:p>
            <a:pPr algn="ctr"/>
            <a:endParaRPr lang="en-US" sz="900" b="1" dirty="0">
              <a:solidFill>
                <a:srgbClr val="FFC000"/>
              </a:solidFill>
              <a:latin typeface="Century Gothic" pitchFamily="34" charset="0"/>
            </a:endParaRPr>
          </a:p>
          <a:p>
            <a:pPr algn="ctr"/>
            <a:r>
              <a:rPr lang="en-US" sz="2000" b="1" dirty="0">
                <a:solidFill>
                  <a:srgbClr val="FFC000"/>
                </a:solidFill>
                <a:latin typeface="Century Gothic" pitchFamily="34" charset="0"/>
              </a:rPr>
              <a:t>Bruce Yandle</a:t>
            </a:r>
            <a:endParaRPr lang="en-US" sz="800" b="1" dirty="0">
              <a:solidFill>
                <a:srgbClr val="FFC000"/>
              </a:solidFill>
              <a:latin typeface="Century Gothic" pitchFamily="34" charset="0"/>
            </a:endParaRPr>
          </a:p>
          <a:p>
            <a:pPr algn="ctr"/>
            <a:endParaRPr lang="en-US" sz="800" b="1" dirty="0">
              <a:solidFill>
                <a:srgbClr val="FFC000"/>
              </a:solidFill>
              <a:latin typeface="Century Gothic" pitchFamily="34" charset="0"/>
            </a:endParaRPr>
          </a:p>
          <a:p>
            <a:pPr algn="ctr"/>
            <a:endParaRPr lang="en-US" sz="800" b="1" dirty="0">
              <a:solidFill>
                <a:srgbClr val="FFC000"/>
              </a:solidFill>
              <a:latin typeface="Century Gothic" pitchFamily="34" charset="0"/>
            </a:endParaRPr>
          </a:p>
          <a:p>
            <a:pPr algn="ctr"/>
            <a:r>
              <a:rPr lang="en-US" sz="2000" b="1" dirty="0">
                <a:solidFill>
                  <a:srgbClr val="FFC000"/>
                </a:solidFill>
                <a:latin typeface="Century Gothic" pitchFamily="34" charset="0"/>
              </a:rPr>
              <a:t>March 21,  2019</a:t>
            </a:r>
          </a:p>
        </p:txBody>
      </p:sp>
    </p:spTree>
    <p:extLst>
      <p:ext uri="{BB962C8B-B14F-4D97-AF65-F5344CB8AC3E}">
        <p14:creationId xmlns:p14="http://schemas.microsoft.com/office/powerpoint/2010/main" val="56780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Employment Growth by State"/>
          <p:cNvPicPr>
            <a:picLocks noChangeAspect="1" noChangeArrowheads="1"/>
          </p:cNvPicPr>
          <p:nvPr/>
        </p:nvPicPr>
        <p:blipFill>
          <a:blip r:embed="rId2" cstate="print"/>
          <a:srcRect/>
          <a:stretch>
            <a:fillRect/>
          </a:stretch>
        </p:blipFill>
        <p:spPr bwMode="auto">
          <a:xfrm>
            <a:off x="2895600" y="1019831"/>
            <a:ext cx="6882801" cy="5394901"/>
          </a:xfrm>
          <a:prstGeom prst="rect">
            <a:avLst/>
          </a:prstGeom>
          <a:noFill/>
        </p:spPr>
      </p:pic>
      <p:sp>
        <p:nvSpPr>
          <p:cNvPr id="5" name="TextBox 4"/>
          <p:cNvSpPr txBox="1"/>
          <p:nvPr/>
        </p:nvSpPr>
        <p:spPr>
          <a:xfrm>
            <a:off x="1524000" y="4303456"/>
            <a:ext cx="2362200" cy="2554545"/>
          </a:xfrm>
          <a:prstGeom prst="rect">
            <a:avLst/>
          </a:prstGeom>
          <a:solidFill>
            <a:schemeClr val="tx2">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California</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Colorado</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D.C.</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Florida</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Georgia</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Massachusetts</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North Carolina</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South Carolina</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Utah</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Washington</a:t>
            </a:r>
          </a:p>
        </p:txBody>
      </p:sp>
      <p:sp>
        <p:nvSpPr>
          <p:cNvPr id="6" name="TextBox 5"/>
          <p:cNvSpPr txBox="1"/>
          <p:nvPr/>
        </p:nvSpPr>
        <p:spPr>
          <a:xfrm>
            <a:off x="2590800" y="152401"/>
            <a:ext cx="6934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Employment Growth:  Leading, Slipping, Gaining, Lagging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2007-2016</a:t>
            </a:r>
          </a:p>
        </p:txBody>
      </p:sp>
      <p:sp>
        <p:nvSpPr>
          <p:cNvPr id="2" name="Left Arrow 1"/>
          <p:cNvSpPr/>
          <p:nvPr/>
        </p:nvSpPr>
        <p:spPr>
          <a:xfrm flipV="1">
            <a:off x="3505200" y="4800599"/>
            <a:ext cx="762000" cy="147015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3276214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FD0060-1216-4CA5-AB2D-3B0EBE88376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05000" y="74558"/>
            <a:ext cx="8534400" cy="6591183"/>
          </a:xfrm>
          <a:prstGeom prst="rect">
            <a:avLst/>
          </a:prstGeom>
        </p:spPr>
      </p:pic>
    </p:spTree>
    <p:extLst>
      <p:ext uri="{BB962C8B-B14F-4D97-AF65-F5344CB8AC3E}">
        <p14:creationId xmlns:p14="http://schemas.microsoft.com/office/powerpoint/2010/main" val="358766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122" name="Picture 2" descr="Population Growth by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52318"/>
            <a:ext cx="7467600" cy="5853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152400"/>
            <a:ext cx="3733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Population Growth:  2008 - 2017</a:t>
            </a:r>
          </a:p>
        </p:txBody>
      </p:sp>
      <p:sp>
        <p:nvSpPr>
          <p:cNvPr id="3" name="Oval 2">
            <a:extLst>
              <a:ext uri="{FF2B5EF4-FFF2-40B4-BE49-F238E27FC236}">
                <a16:creationId xmlns:a16="http://schemas.microsoft.com/office/drawing/2014/main" xmlns="" id="{9C095855-9690-4623-B5AD-3CB9BAC3F392}"/>
              </a:ext>
            </a:extLst>
          </p:cNvPr>
          <p:cNvSpPr/>
          <p:nvPr/>
        </p:nvSpPr>
        <p:spPr>
          <a:xfrm>
            <a:off x="7315200" y="3657600"/>
            <a:ext cx="1981200" cy="2514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xmlns="" id="{36B3355E-1E5E-4D4E-98A1-C5CFD2B5238B}"/>
              </a:ext>
            </a:extLst>
          </p:cNvPr>
          <p:cNvSpPr/>
          <p:nvPr/>
        </p:nvSpPr>
        <p:spPr>
          <a:xfrm>
            <a:off x="2895600" y="1066800"/>
            <a:ext cx="3200400" cy="3886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32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F17ABE5-D316-4740-A612-958FE0915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746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C91ACA-06D7-4BE5-8C58-7E006B854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929" y="273204"/>
            <a:ext cx="4474907" cy="3460595"/>
          </a:xfrm>
          <a:prstGeom prst="rect">
            <a:avLst/>
          </a:prstGeom>
        </p:spPr>
      </p:pic>
      <p:pic>
        <p:nvPicPr>
          <p:cNvPr id="3" name="Picture 2">
            <a:extLst>
              <a:ext uri="{FF2B5EF4-FFF2-40B4-BE49-F238E27FC236}">
                <a16:creationId xmlns:a16="http://schemas.microsoft.com/office/drawing/2014/main" xmlns="" id="{2FDAAE4B-A39D-43BE-84B4-DB038AFB8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60" y="382560"/>
            <a:ext cx="4676040" cy="3616138"/>
          </a:xfrm>
          <a:prstGeom prst="rect">
            <a:avLst/>
          </a:prstGeom>
        </p:spPr>
      </p:pic>
      <p:pic>
        <p:nvPicPr>
          <p:cNvPr id="10" name="Picture 9">
            <a:extLst>
              <a:ext uri="{FF2B5EF4-FFF2-40B4-BE49-F238E27FC236}">
                <a16:creationId xmlns:a16="http://schemas.microsoft.com/office/drawing/2014/main" xmlns="" id="{9D1C1D41-E883-4F38-8AAC-30E159FBE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994236"/>
            <a:ext cx="4993547" cy="3861676"/>
          </a:xfrm>
          <a:prstGeom prst="rect">
            <a:avLst/>
          </a:prstGeom>
        </p:spPr>
      </p:pic>
    </p:spTree>
    <p:extLst>
      <p:ext uri="{BB962C8B-B14F-4D97-AF65-F5344CB8AC3E}">
        <p14:creationId xmlns:p14="http://schemas.microsoft.com/office/powerpoint/2010/main" val="404239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cdn.grid.fotosearch.com/CSP/CSP993/hand-holding-a-crystal-ball-clipart__k14819801.jpg"/>
          <p:cNvPicPr>
            <a:picLocks noChangeAspect="1" noChangeArrowheads="1"/>
          </p:cNvPicPr>
          <p:nvPr/>
        </p:nvPicPr>
        <p:blipFill>
          <a:blip r:embed="rId2" cstate="print"/>
          <a:srcRect b="10196"/>
          <a:stretch>
            <a:fillRect/>
          </a:stretch>
        </p:blipFill>
        <p:spPr bwMode="auto">
          <a:xfrm>
            <a:off x="2514600" y="1524001"/>
            <a:ext cx="7360186" cy="4749225"/>
          </a:xfrm>
          <a:prstGeom prst="rect">
            <a:avLst/>
          </a:prstGeom>
          <a:noFill/>
        </p:spPr>
      </p:pic>
      <p:sp>
        <p:nvSpPr>
          <p:cNvPr id="3" name="TextBox 2"/>
          <p:cNvSpPr txBox="1"/>
          <p:nvPr/>
        </p:nvSpPr>
        <p:spPr>
          <a:xfrm>
            <a:off x="2209800" y="609601"/>
            <a:ext cx="7315200" cy="584775"/>
          </a:xfrm>
          <a:prstGeom prst="rect">
            <a:avLst/>
          </a:prstGeom>
          <a:noFill/>
        </p:spPr>
        <p:txBody>
          <a:bodyPr wrap="square" rtlCol="0">
            <a:spAutoFit/>
          </a:bodyPr>
          <a:lstStyle/>
          <a:p>
            <a:r>
              <a:rPr lang="en-US" sz="3200" dirty="0">
                <a:solidFill>
                  <a:prstClr val="white"/>
                </a:solidFill>
                <a:latin typeface="Arial" pitchFamily="34" charset="0"/>
                <a:cs typeface="Arial" pitchFamily="34" charset="0"/>
              </a:rPr>
              <a:t>        It’s time to look in the crystal ball!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838200"/>
            <a:ext cx="7924800" cy="5181600"/>
          </a:xfrm>
          <a:solidFill>
            <a:schemeClr val="tx1"/>
          </a:solidFill>
        </p:spPr>
        <p:txBody>
          <a:bodyPr>
            <a:normAutofit fontScale="32500" lnSpcReduction="20000"/>
          </a:bodyPr>
          <a:lstStyle/>
          <a:p>
            <a:pPr marL="0" indent="0">
              <a:lnSpc>
                <a:spcPct val="107000"/>
              </a:lnSpc>
              <a:spcBef>
                <a:spcPts val="0"/>
              </a:spcBef>
              <a:spcAft>
                <a:spcPts val="800"/>
              </a:spcAft>
              <a:buNone/>
            </a:pPr>
            <a:r>
              <a:rPr lang="en-US" sz="11200" dirty="0">
                <a:solidFill>
                  <a:schemeClr val="bg1"/>
                </a:solidFill>
                <a:latin typeface="Arial" pitchFamily="34" charset="0"/>
                <a:ea typeface="Verdana" panose="020B0604030504040204" pitchFamily="34" charset="0"/>
                <a:cs typeface="Arial" pitchFamily="34" charset="0"/>
              </a:rPr>
              <a:t>Here’s the picture I see for the U.S. for 2019:</a:t>
            </a:r>
          </a:p>
          <a:p>
            <a:pPr marL="0" indent="0">
              <a:lnSpc>
                <a:spcPct val="107000"/>
              </a:lnSpc>
              <a:spcBef>
                <a:spcPts val="0"/>
              </a:spcBef>
              <a:spcAft>
                <a:spcPts val="800"/>
              </a:spcAft>
              <a:buNone/>
            </a:pPr>
            <a:endParaRPr lang="en-US" sz="7400" dirty="0">
              <a:solidFill>
                <a:schemeClr val="bg1"/>
              </a:solidFill>
              <a:latin typeface="Arial" pitchFamily="34" charset="0"/>
              <a:ea typeface="Verdana" panose="020B0604030504040204" pitchFamily="34" charset="0"/>
              <a:cs typeface="Arial" pitchFamily="34" charset="0"/>
            </a:endParaRPr>
          </a:p>
          <a:p>
            <a:pPr>
              <a:lnSpc>
                <a:spcPct val="120000"/>
              </a:lnSpc>
              <a:spcBef>
                <a:spcPts val="0"/>
              </a:spcBef>
              <a:buFont typeface="Symbol"/>
              <a:buChar char=""/>
            </a:pPr>
            <a:r>
              <a:rPr lang="en-US" sz="8800" b="1" dirty="0">
                <a:solidFill>
                  <a:schemeClr val="bg1"/>
                </a:solidFill>
                <a:latin typeface="Arial" pitchFamily="34" charset="0"/>
                <a:ea typeface="Verdana" panose="020B0604030504040204" pitchFamily="34" charset="0"/>
                <a:cs typeface="Arial" pitchFamily="34" charset="0"/>
              </a:rPr>
              <a:t>GDP growth will hit between 2.3% and 2.8%. </a:t>
            </a:r>
          </a:p>
          <a:p>
            <a:pPr>
              <a:lnSpc>
                <a:spcPct val="120000"/>
              </a:lnSpc>
              <a:spcBef>
                <a:spcPts val="0"/>
              </a:spcBef>
              <a:buFont typeface="Symbol"/>
              <a:buChar char=""/>
            </a:pPr>
            <a:r>
              <a:rPr lang="en-US" sz="8800" b="1" dirty="0">
                <a:solidFill>
                  <a:schemeClr val="bg1"/>
                </a:solidFill>
                <a:latin typeface="Arial" pitchFamily="34" charset="0"/>
                <a:ea typeface="Verdana" panose="020B0604030504040204" pitchFamily="34" charset="0"/>
                <a:cs typeface="Arial" pitchFamily="34" charset="0"/>
              </a:rPr>
              <a:t>Inflation will rise a bit.  Look for 2.5%.</a:t>
            </a:r>
            <a:endParaRPr lang="en-US" sz="8800" dirty="0">
              <a:solidFill>
                <a:schemeClr val="bg1"/>
              </a:solidFill>
              <a:latin typeface="Arial" pitchFamily="34" charset="0"/>
              <a:ea typeface="Verdana" panose="020B0604030504040204" pitchFamily="34" charset="0"/>
              <a:cs typeface="Arial" pitchFamily="34" charset="0"/>
            </a:endParaRPr>
          </a:p>
          <a:p>
            <a:pPr>
              <a:lnSpc>
                <a:spcPct val="120000"/>
              </a:lnSpc>
              <a:spcBef>
                <a:spcPts val="0"/>
              </a:spcBef>
              <a:buFont typeface="Symbol"/>
              <a:buChar char=""/>
            </a:pPr>
            <a:r>
              <a:rPr lang="en-US" sz="8800" b="1" dirty="0">
                <a:solidFill>
                  <a:schemeClr val="bg1"/>
                </a:solidFill>
                <a:latin typeface="Arial" pitchFamily="34" charset="0"/>
                <a:ea typeface="Verdana" panose="020B0604030504040204" pitchFamily="34" charset="0"/>
                <a:cs typeface="Arial" pitchFamily="34" charset="0"/>
              </a:rPr>
              <a:t>Interest rates will nudge up. 10-yr. bond: 3.10%. Mortgage rate:  4.80%.</a:t>
            </a:r>
          </a:p>
          <a:p>
            <a:pPr>
              <a:lnSpc>
                <a:spcPct val="120000"/>
              </a:lnSpc>
              <a:spcBef>
                <a:spcPts val="0"/>
              </a:spcBef>
              <a:buFont typeface="Symbol"/>
              <a:buChar char=""/>
            </a:pPr>
            <a:r>
              <a:rPr lang="en-US" sz="8800" b="1" dirty="0">
                <a:solidFill>
                  <a:schemeClr val="bg1"/>
                </a:solidFill>
                <a:latin typeface="Arial" pitchFamily="34" charset="0"/>
                <a:ea typeface="Verdana" panose="020B0604030504040204" pitchFamily="34" charset="0"/>
                <a:cs typeface="Arial" pitchFamily="34" charset="0"/>
              </a:rPr>
              <a:t>Manufacturing continues apace.</a:t>
            </a:r>
            <a:endParaRPr lang="en-US" sz="8800" dirty="0">
              <a:solidFill>
                <a:schemeClr val="bg1"/>
              </a:solidFill>
              <a:latin typeface="Arial" pitchFamily="34" charset="0"/>
              <a:ea typeface="Verdana" panose="020B0604030504040204" pitchFamily="34" charset="0"/>
              <a:cs typeface="Arial" pitchFamily="34" charset="0"/>
            </a:endParaRPr>
          </a:p>
          <a:p>
            <a:pPr>
              <a:lnSpc>
                <a:spcPct val="120000"/>
              </a:lnSpc>
              <a:spcBef>
                <a:spcPts val="0"/>
              </a:spcBef>
              <a:buFont typeface="Symbol"/>
              <a:buChar char=""/>
            </a:pPr>
            <a:r>
              <a:rPr lang="en-US" sz="8800" b="1" dirty="0">
                <a:solidFill>
                  <a:schemeClr val="bg1"/>
                </a:solidFill>
                <a:latin typeface="Arial" pitchFamily="34" charset="0"/>
                <a:ea typeface="Verdana" panose="020B0604030504040204" pitchFamily="34" charset="0"/>
                <a:cs typeface="Arial" pitchFamily="34" charset="0"/>
              </a:rPr>
              <a:t>Housing weakens; autos down.</a:t>
            </a:r>
            <a:endParaRPr lang="en-US" sz="8800" dirty="0">
              <a:solidFill>
                <a:schemeClr val="bg1"/>
              </a:solidFill>
              <a:latin typeface="Arial" pitchFamily="34" charset="0"/>
              <a:ea typeface="Verdana" panose="020B0604030504040204" pitchFamily="34" charset="0"/>
              <a:cs typeface="Arial" pitchFamily="34" charset="0"/>
            </a:endParaRPr>
          </a:p>
          <a:p>
            <a:pPr marL="0" indent="0">
              <a:lnSpc>
                <a:spcPct val="107000"/>
              </a:lnSpc>
              <a:spcBef>
                <a:spcPts val="0"/>
              </a:spcBef>
              <a:spcAft>
                <a:spcPts val="800"/>
              </a:spcAft>
              <a:buNone/>
            </a:pPr>
            <a:endParaRPr lang="en-US" sz="7400" dirty="0">
              <a:solidFill>
                <a:schemeClr val="bg1"/>
              </a:solidFill>
              <a:latin typeface="Arial" pitchFamily="34" charset="0"/>
              <a:ea typeface="Verdana" panose="020B0604030504040204" pitchFamily="34" charset="0"/>
              <a:cs typeface="Arial" pitchFamily="34" charset="0"/>
            </a:endParaRPr>
          </a:p>
          <a:p>
            <a:pPr marL="0" indent="0" algn="ctr">
              <a:lnSpc>
                <a:spcPct val="107000"/>
              </a:lnSpc>
              <a:spcBef>
                <a:spcPts val="0"/>
              </a:spcBef>
              <a:spcAft>
                <a:spcPts val="800"/>
              </a:spcAft>
              <a:buNone/>
            </a:pPr>
            <a:endParaRPr lang="en-US" sz="9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9600" dirty="0"/>
          </a:p>
        </p:txBody>
      </p:sp>
    </p:spTree>
    <p:extLst>
      <p:ext uri="{BB962C8B-B14F-4D97-AF65-F5344CB8AC3E}">
        <p14:creationId xmlns:p14="http://schemas.microsoft.com/office/powerpoint/2010/main" val="3542345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84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2287" y="552450"/>
            <a:ext cx="6067425" cy="57531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2661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SC00089"/>
          <p:cNvPicPr>
            <a:picLocks noChangeAspect="1" noChangeArrowheads="1"/>
          </p:cNvPicPr>
          <p:nvPr/>
        </p:nvPicPr>
        <p:blipFill>
          <a:blip r:embed="rId2" cstate="print"/>
          <a:srcRect/>
          <a:stretch>
            <a:fillRect/>
          </a:stretch>
        </p:blipFill>
        <p:spPr bwMode="auto">
          <a:xfrm>
            <a:off x="2438400" y="533400"/>
            <a:ext cx="6781800" cy="5492655"/>
          </a:xfrm>
          <a:prstGeom prst="rect">
            <a:avLst/>
          </a:prstGeom>
          <a:noFill/>
        </p:spPr>
      </p:pic>
    </p:spTree>
    <p:extLst>
      <p:ext uri="{BB962C8B-B14F-4D97-AF65-F5344CB8AC3E}">
        <p14:creationId xmlns:p14="http://schemas.microsoft.com/office/powerpoint/2010/main" val="195970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2F1ACA6-94FB-478E-8FDC-CCBBF9BDA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7"/>
            <a:ext cx="12192000" cy="6859427"/>
          </a:xfrm>
          <a:prstGeom prst="rect">
            <a:avLst/>
          </a:prstGeom>
        </p:spPr>
      </p:pic>
    </p:spTree>
    <p:extLst>
      <p:ext uri="{BB962C8B-B14F-4D97-AF65-F5344CB8AC3E}">
        <p14:creationId xmlns:p14="http://schemas.microsoft.com/office/powerpoint/2010/main" val="255271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desertyogatherapy.com/wp-content/uploads/goldilocks_bow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5583621" cy="4023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https://medical-alert-systems.bestreviews.net/files/sleepwalking-carto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608" y="1828800"/>
            <a:ext cx="3349625" cy="46981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382000" y="1"/>
            <a:ext cx="1938696" cy="1511939"/>
          </a:xfrm>
          <a:prstGeom prst="rect">
            <a:avLst/>
          </a:prstGeom>
        </p:spPr>
      </p:pic>
      <p:sp>
        <p:nvSpPr>
          <p:cNvPr id="4" name="TextBox 3"/>
          <p:cNvSpPr txBox="1"/>
          <p:nvPr/>
        </p:nvSpPr>
        <p:spPr>
          <a:xfrm>
            <a:off x="5403860" y="4700837"/>
            <a:ext cx="6178540" cy="1569660"/>
          </a:xfrm>
          <a:prstGeom prst="rect">
            <a:avLst/>
          </a:prstGeom>
          <a:noFill/>
          <a:ln>
            <a:solidFill>
              <a:schemeClr val="bg1"/>
            </a:solidFill>
          </a:ln>
        </p:spPr>
        <p:txBody>
          <a:bodyPr wrap="square" rtlCol="0">
            <a:spAutoFit/>
          </a:bodyPr>
          <a:lstStyle/>
          <a:p>
            <a:r>
              <a:rPr lang="en-US" sz="2400" dirty="0">
                <a:solidFill>
                  <a:prstClr val="white"/>
                </a:solidFill>
                <a:latin typeface="Arial" panose="020B0604020202020204" pitchFamily="34" charset="0"/>
                <a:cs typeface="Arial" panose="020B0604020202020204" pitchFamily="34" charset="0"/>
              </a:rPr>
              <a:t>From Sleep Walking to a </a:t>
            </a:r>
            <a:r>
              <a:rPr lang="en-US" sz="2400" b="1" dirty="0">
                <a:solidFill>
                  <a:srgbClr val="FFC000"/>
                </a:solidFill>
                <a:latin typeface="Arial" panose="020B0604020202020204" pitchFamily="34" charset="0"/>
                <a:cs typeface="Arial" panose="020B0604020202020204" pitchFamily="34" charset="0"/>
              </a:rPr>
              <a:t>Just Right Goldilocks</a:t>
            </a:r>
            <a:r>
              <a:rPr lang="en-US" sz="2400" dirty="0">
                <a:solidFill>
                  <a:prstClr val="white"/>
                </a:solidFill>
                <a:latin typeface="Arial" panose="020B0604020202020204" pitchFamily="34" charset="0"/>
                <a:cs typeface="Arial" panose="020B0604020202020204" pitchFamily="34" charset="0"/>
              </a:rPr>
              <a:t> Economy.  Or is it Hesitating?</a:t>
            </a:r>
          </a:p>
          <a:p>
            <a:endParaRPr lang="en-US" sz="2400" dirty="0">
              <a:solidFill>
                <a:prstClr val="white"/>
              </a:solidFill>
              <a:latin typeface="Arial" panose="020B0604020202020204" pitchFamily="34" charset="0"/>
              <a:cs typeface="Arial" panose="020B0604020202020204" pitchFamily="34" charset="0"/>
            </a:endParaRPr>
          </a:p>
          <a:p>
            <a:r>
              <a:rPr lang="en-US" sz="2400" dirty="0">
                <a:solidFill>
                  <a:prstClr val="white"/>
                </a:solidFill>
                <a:latin typeface="Arial" panose="020B0604020202020204" pitchFamily="34" charset="0"/>
                <a:cs typeface="Arial" panose="020B0604020202020204" pitchFamily="34" charset="0"/>
              </a:rPr>
              <a:t>From 1.6% GDP Growth to 2.3% to 3.1%</a:t>
            </a:r>
          </a:p>
        </p:txBody>
      </p:sp>
    </p:spTree>
    <p:extLst>
      <p:ext uri="{BB962C8B-B14F-4D97-AF65-F5344CB8AC3E}">
        <p14:creationId xmlns:p14="http://schemas.microsoft.com/office/powerpoint/2010/main" val="38258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0" y="4176309"/>
            <a:ext cx="12192000" cy="388599"/>
          </a:xfrm>
        </p:spPr>
        <p:txBody>
          <a:bodyPr>
            <a:normAutofit/>
          </a:bodyPr>
          <a:lstStyle/>
          <a:p>
            <a:pPr marL="0" indent="0" algn="ctr">
              <a:buNone/>
            </a:pPr>
            <a:r>
              <a:rPr lang="en-US" altLang="en-US" sz="1933" dirty="0">
                <a:latin typeface="Verdana" panose="020B0604030504040204" pitchFamily="34" charset="0"/>
                <a:ea typeface="Verdana" panose="020B0604030504040204" pitchFamily="34" charset="0"/>
                <a:cs typeface="Verdana" panose="020B0604030504040204" pitchFamily="34" charset="0"/>
              </a:rPr>
              <a:t>Bridging the gap between academic ideas and real-world problems</a:t>
            </a:r>
          </a:p>
        </p:txBody>
      </p:sp>
      <p:pic>
        <p:nvPicPr>
          <p:cNvPr id="3" name="Picture 2" descr="mercatu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579" y="2553212"/>
            <a:ext cx="8778240" cy="1463040"/>
          </a:xfrm>
          <a:prstGeom prst="rect">
            <a:avLst/>
          </a:prstGeom>
        </p:spPr>
      </p:pic>
    </p:spTree>
    <p:extLst>
      <p:ext uri="{BB962C8B-B14F-4D97-AF65-F5344CB8AC3E}">
        <p14:creationId xmlns:p14="http://schemas.microsoft.com/office/powerpoint/2010/main" val="73003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A97E"/>
        </a:solidFill>
        <a:effectLst/>
      </p:bgPr>
    </p:bg>
    <p:spTree>
      <p:nvGrpSpPr>
        <p:cNvPr id="1" name=""/>
        <p:cNvGrpSpPr/>
        <p:nvPr/>
      </p:nvGrpSpPr>
      <p:grpSpPr>
        <a:xfrm>
          <a:off x="0" y="0"/>
          <a:ext cx="0" cy="0"/>
          <a:chOff x="0" y="0"/>
          <a:chExt cx="0" cy="0"/>
        </a:xfrm>
      </p:grpSpPr>
      <p:pic>
        <p:nvPicPr>
          <p:cNvPr id="1026" name="Picture 2" descr="Goldilocks and the Three Bears by Katharine Pyle - Boucle d'OrGoldilocks and the Three Bears by Katharine Pyle - Boucle 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54" y="685800"/>
            <a:ext cx="4266368" cy="579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7391400" y="1371600"/>
            <a:ext cx="2590800" cy="1752600"/>
          </a:xfrm>
          <a:prstGeom prst="wedgeRectCallout">
            <a:avLst>
              <a:gd name="adj1" fmla="val -192716"/>
              <a:gd name="adj2" fmla="val 80086"/>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No!!!!!!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Let me out of here!</a:t>
            </a:r>
          </a:p>
        </p:txBody>
      </p:sp>
      <p:sp>
        <p:nvSpPr>
          <p:cNvPr id="3" name="TextBox 2">
            <a:extLst>
              <a:ext uri="{FF2B5EF4-FFF2-40B4-BE49-F238E27FC236}">
                <a16:creationId xmlns:a16="http://schemas.microsoft.com/office/drawing/2014/main" xmlns="" id="{893C84D6-D22C-43B8-8E30-D3C6D120F24A}"/>
              </a:ext>
            </a:extLst>
          </p:cNvPr>
          <p:cNvSpPr txBox="1"/>
          <p:nvPr/>
        </p:nvSpPr>
        <p:spPr>
          <a:xfrm>
            <a:off x="6400800" y="4419600"/>
            <a:ext cx="52578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Levitating to Hesitating</a:t>
            </a:r>
          </a:p>
        </p:txBody>
      </p:sp>
    </p:spTree>
    <p:extLst>
      <p:ext uri="{BB962C8B-B14F-4D97-AF65-F5344CB8AC3E}">
        <p14:creationId xmlns:p14="http://schemas.microsoft.com/office/powerpoint/2010/main" val="7094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rotWithShape="1">
          <a:blip r:embed="rId4"/>
          <a:srcRect t="5517"/>
          <a:stretch/>
        </p:blipFill>
        <p:spPr>
          <a:xfrm>
            <a:off x="1915510" y="1047750"/>
            <a:ext cx="8191500" cy="52197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alpha val="20000"/>
                  </a:srgbClr>
                </a:solidFill>
                <a:effectLst/>
                <a:uLnTx/>
                <a:uFillTx/>
                <a:latin typeface="Calibri"/>
                <a:ea typeface="+mn-ea"/>
                <a:cs typeface="+mn-cs"/>
              </a:rPr>
              <a:t> </a:t>
            </a:r>
          </a:p>
        </p:txBody>
      </p:sp>
      <p:sp>
        <p:nvSpPr>
          <p:cNvPr id="4" name="TextBox 3"/>
          <p:cNvSpPr txBox="1"/>
          <p:nvPr/>
        </p:nvSpPr>
        <p:spPr>
          <a:xfrm>
            <a:off x="3200400" y="386834"/>
            <a:ext cx="632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Real GDP Growth:  1Q2013 – </a:t>
            </a:r>
            <a:r>
              <a:rPr lang="en-US" b="1" dirty="0">
                <a:solidFill>
                  <a:prstClr val="black"/>
                </a:solidFill>
                <a:latin typeface="Arial" panose="020B0604020202020204" pitchFamily="34" charset="0"/>
                <a:cs typeface="Arial" panose="020B0604020202020204" pitchFamily="34" charset="0"/>
              </a:rPr>
              <a:t>4Q</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Straight Connector 10"/>
          <p:cNvCxnSpPr/>
          <p:nvPr/>
        </p:nvCxnSpPr>
        <p:spPr>
          <a:xfrm flipH="1">
            <a:off x="5029200" y="2286000"/>
            <a:ext cx="4876800" cy="22098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25001" y="2869169"/>
            <a:ext cx="838200" cy="83099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rial" panose="020B0604020202020204" pitchFamily="34" charset="0"/>
                <a:cs typeface="Arial" panose="020B0604020202020204" pitchFamily="34" charset="0"/>
              </a:rPr>
              <a:t>3Q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a:t>
            </a:r>
            <a:r>
              <a:rPr kumimoji="0" lang="en-US" sz="2400" b="1"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a:extLst>
              <a:ext uri="{FF2B5EF4-FFF2-40B4-BE49-F238E27FC236}">
                <a16:creationId xmlns:a16="http://schemas.microsoft.com/office/drawing/2014/main" xmlns="" id="{ED563CEF-DFD8-49E5-A0A1-936008FD4790}"/>
              </a:ext>
            </a:extLst>
          </p:cNvPr>
          <p:cNvSpPr txBox="1"/>
          <p:nvPr/>
        </p:nvSpPr>
        <p:spPr>
          <a:xfrm>
            <a:off x="10411811" y="1870501"/>
            <a:ext cx="1447799"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4Q 2.6%</a:t>
            </a:r>
          </a:p>
        </p:txBody>
      </p:sp>
      <p:sp>
        <p:nvSpPr>
          <p:cNvPr id="8" name="TextBox 7">
            <a:extLst>
              <a:ext uri="{FF2B5EF4-FFF2-40B4-BE49-F238E27FC236}">
                <a16:creationId xmlns:a16="http://schemas.microsoft.com/office/drawing/2014/main" xmlns="" id="{0A2BA5A2-D039-4C60-9110-6A5D9ABB69EC}"/>
              </a:ext>
            </a:extLst>
          </p:cNvPr>
          <p:cNvSpPr txBox="1"/>
          <p:nvPr/>
        </p:nvSpPr>
        <p:spPr>
          <a:xfrm>
            <a:off x="9753600" y="386834"/>
            <a:ext cx="2275491" cy="830997"/>
          </a:xfrm>
          <a:prstGeom prst="rect">
            <a:avLst/>
          </a:prstGeom>
          <a:solidFill>
            <a:srgbClr val="00B05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2019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2.3%</a:t>
            </a:r>
            <a:r>
              <a:rPr lang="en-US" sz="2400" b="1" noProof="0" dirty="0">
                <a:solidFill>
                  <a:schemeClr val="bg1"/>
                </a:solidFill>
                <a:latin typeface="Arial" panose="020B0604020202020204" pitchFamily="34" charset="0"/>
                <a:cs typeface="Arial" panose="020B0604020202020204" pitchFamily="34" charset="0"/>
              </a:rPr>
              <a:t>-</a:t>
            </a:r>
            <a:r>
              <a:rPr lang="en-US" sz="2400" b="1" dirty="0">
                <a:solidFill>
                  <a:schemeClr val="bg1"/>
                </a:solidFill>
                <a:latin typeface="Arial" panose="020B0604020202020204" pitchFamily="34" charset="0"/>
                <a:cs typeface="Arial" panose="020B0604020202020204" pitchFamily="34" charset="0"/>
              </a:rPr>
              <a:t>3.2% ??</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4A6308AE-1F8F-4FB0-BE9C-ACCDBB8A3BB2}"/>
              </a:ext>
            </a:extLst>
          </p:cNvPr>
          <p:cNvSpPr txBox="1"/>
          <p:nvPr/>
        </p:nvSpPr>
        <p:spPr>
          <a:xfrm>
            <a:off x="8382000" y="1714500"/>
            <a:ext cx="1371600"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2Q 4.2%</a:t>
            </a:r>
          </a:p>
        </p:txBody>
      </p:sp>
      <p:sp>
        <p:nvSpPr>
          <p:cNvPr id="9" name="TextBox 8">
            <a:extLst>
              <a:ext uri="{FF2B5EF4-FFF2-40B4-BE49-F238E27FC236}">
                <a16:creationId xmlns:a16="http://schemas.microsoft.com/office/drawing/2014/main" xmlns="" id="{77B10B59-EB04-46E7-AFF9-0B7707351EAB}"/>
              </a:ext>
            </a:extLst>
          </p:cNvPr>
          <p:cNvSpPr txBox="1"/>
          <p:nvPr/>
        </p:nvSpPr>
        <p:spPr>
          <a:xfrm>
            <a:off x="10716610" y="2869169"/>
            <a:ext cx="1143000" cy="83099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rial" panose="020B0604020202020204" pitchFamily="34" charset="0"/>
                <a:cs typeface="Arial" panose="020B0604020202020204" pitchFamily="34" charset="0"/>
              </a:rPr>
              <a:t>2018: 3.1%</a:t>
            </a:r>
          </a:p>
        </p:txBody>
      </p:sp>
    </p:spTree>
    <p:extLst>
      <p:ext uri="{BB962C8B-B14F-4D97-AF65-F5344CB8AC3E}">
        <p14:creationId xmlns:p14="http://schemas.microsoft.com/office/powerpoint/2010/main" val="12023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8"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rotWithShape="1">
          <a:blip r:embed="rId4"/>
          <a:srcRect t="5172" b="10345"/>
          <a:stretch/>
        </p:blipFill>
        <p:spPr>
          <a:xfrm>
            <a:off x="2000250" y="1047750"/>
            <a:ext cx="8191500" cy="466725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dirty="0">
                <a:solidFill>
                  <a:srgbClr val="333333">
                    <a:alpha val="20000"/>
                  </a:srgbClr>
                </a:solidFill>
                <a:latin typeface="Calibri"/>
              </a:rPr>
              <a:t> </a:t>
            </a:r>
          </a:p>
        </p:txBody>
      </p:sp>
      <p:sp>
        <p:nvSpPr>
          <p:cNvPr id="4" name="TextBox 3">
            <a:extLst>
              <a:ext uri="{FF2B5EF4-FFF2-40B4-BE49-F238E27FC236}">
                <a16:creationId xmlns:a16="http://schemas.microsoft.com/office/drawing/2014/main" xmlns="" id="{AE562F30-8464-4CAB-A0B1-D16F7C9CCA3A}"/>
              </a:ext>
            </a:extLst>
          </p:cNvPr>
          <p:cNvSpPr txBox="1"/>
          <p:nvPr/>
        </p:nvSpPr>
        <p:spPr>
          <a:xfrm>
            <a:off x="3124200" y="381000"/>
            <a:ext cx="6172200" cy="923330"/>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Employment: Year-over-Year Growth,</a:t>
            </a:r>
            <a:r>
              <a:rPr lang="en-US" dirty="0">
                <a:solidFill>
                  <a:prstClr val="black"/>
                </a:solidFill>
                <a:latin typeface="Arial" panose="020B0604020202020204" pitchFamily="34" charset="0"/>
                <a:cs typeface="Arial" panose="020B0604020202020204" pitchFamily="34" charset="0"/>
              </a:rPr>
              <a:t> </a:t>
            </a:r>
          </a:p>
          <a:p>
            <a:pPr algn="ctr"/>
            <a:r>
              <a:rPr lang="en-US" dirty="0">
                <a:solidFill>
                  <a:prstClr val="black"/>
                </a:solidFill>
                <a:latin typeface="Arial" panose="020B0604020202020204" pitchFamily="34" charset="0"/>
                <a:cs typeface="Arial" panose="020B0604020202020204" pitchFamily="34" charset="0"/>
              </a:rPr>
              <a:t>1/2014 – 1/2019</a:t>
            </a:r>
          </a:p>
          <a:p>
            <a:endParaRPr lang="en-US" dirty="0">
              <a:solidFill>
                <a:prstClr val="black"/>
              </a:solidFill>
              <a:latin typeface="Calibri"/>
            </a:endParaRPr>
          </a:p>
        </p:txBody>
      </p:sp>
      <p:cxnSp>
        <p:nvCxnSpPr>
          <p:cNvPr id="6" name="Straight Connector 5">
            <a:extLst>
              <a:ext uri="{FF2B5EF4-FFF2-40B4-BE49-F238E27FC236}">
                <a16:creationId xmlns:a16="http://schemas.microsoft.com/office/drawing/2014/main" xmlns="" id="{0B3D44FA-A047-4E24-B9DA-7008E1CA363F}"/>
              </a:ext>
            </a:extLst>
          </p:cNvPr>
          <p:cNvCxnSpPr/>
          <p:nvPr/>
        </p:nvCxnSpPr>
        <p:spPr>
          <a:xfrm>
            <a:off x="2667000" y="762000"/>
            <a:ext cx="5486400" cy="4495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F8921F0-95A6-424B-9792-7CE003EF33EB}"/>
              </a:ext>
            </a:extLst>
          </p:cNvPr>
          <p:cNvCxnSpPr/>
          <p:nvPr/>
        </p:nvCxnSpPr>
        <p:spPr>
          <a:xfrm flipH="1">
            <a:off x="7315200" y="2362200"/>
            <a:ext cx="2667000" cy="2895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DF9B145D-E4EE-4345-A0A5-5723333E7585}"/>
              </a:ext>
            </a:extLst>
          </p:cNvPr>
          <p:cNvSpPr txBox="1"/>
          <p:nvPr/>
        </p:nvSpPr>
        <p:spPr>
          <a:xfrm>
            <a:off x="7467600" y="2514600"/>
            <a:ext cx="1447800"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Waking</a:t>
            </a:r>
          </a:p>
        </p:txBody>
      </p:sp>
      <p:sp>
        <p:nvSpPr>
          <p:cNvPr id="10" name="TextBox 9">
            <a:extLst>
              <a:ext uri="{FF2B5EF4-FFF2-40B4-BE49-F238E27FC236}">
                <a16:creationId xmlns:a16="http://schemas.microsoft.com/office/drawing/2014/main" xmlns="" id="{FFCE12BB-0BC9-42EA-9F84-5963D97E2093}"/>
              </a:ext>
            </a:extLst>
          </p:cNvPr>
          <p:cNvSpPr txBox="1"/>
          <p:nvPr/>
        </p:nvSpPr>
        <p:spPr>
          <a:xfrm>
            <a:off x="4724400" y="1456730"/>
            <a:ext cx="2590800"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Sleep Walking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rotWithShape="1">
          <a:blip r:embed="rId4"/>
          <a:srcRect t="6897" b="10345"/>
          <a:stretch/>
        </p:blipFill>
        <p:spPr>
          <a:xfrm>
            <a:off x="2095500" y="1143000"/>
            <a:ext cx="8191500" cy="4572000"/>
          </a:xfrm>
          <a:prstGeom prst="rect">
            <a:avLst/>
          </a:prstGeom>
        </p:spPr>
      </p:pic>
      <p:sp>
        <p:nvSpPr>
          <p:cNvPr id="2" name="TextBox 1"/>
          <p:cNvSpPr txBox="1"/>
          <p:nvPr/>
        </p:nvSpPr>
        <p:spPr>
          <a:xfrm>
            <a:off x="1905000" y="142876"/>
            <a:ext cx="7620000" cy="461665"/>
          </a:xfrm>
          <a:prstGeom prst="rect">
            <a:avLst/>
          </a:prstGeom>
        </p:spPr>
        <p:txBody>
          <a:bodyPr lIns="91440" tIns="45720" rIns="91440" bIns="45720" rtlCol="0">
            <a:spAutoFit/>
          </a:bodyPr>
          <a:lstStyle/>
          <a:p>
            <a:pPr algn="ctr" fontAlgn="base"/>
            <a:r>
              <a:rPr lang="en-US" sz="2400" dirty="0">
                <a:solidFill>
                  <a:srgbClr val="333333">
                    <a:alpha val="20000"/>
                  </a:srgbClr>
                </a:solidFill>
                <a:latin typeface="Calibri"/>
              </a:rPr>
              <a:t> </a:t>
            </a:r>
          </a:p>
        </p:txBody>
      </p:sp>
      <p:sp>
        <p:nvSpPr>
          <p:cNvPr id="4" name="TextBox 3">
            <a:extLst>
              <a:ext uri="{FF2B5EF4-FFF2-40B4-BE49-F238E27FC236}">
                <a16:creationId xmlns:a16="http://schemas.microsoft.com/office/drawing/2014/main" xmlns="" id="{98544206-47F1-422E-9FB2-47955CC8861F}"/>
              </a:ext>
            </a:extLst>
          </p:cNvPr>
          <p:cNvSpPr txBox="1"/>
          <p:nvPr/>
        </p:nvSpPr>
        <p:spPr>
          <a:xfrm>
            <a:off x="3200400" y="305042"/>
            <a:ext cx="6019800" cy="646331"/>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Commercial &amp; Industrial Loans</a:t>
            </a:r>
          </a:p>
          <a:p>
            <a:pPr algn="ctr"/>
            <a:r>
              <a:rPr lang="en-US" b="1" dirty="0">
                <a:solidFill>
                  <a:prstClr val="black"/>
                </a:solidFill>
                <a:latin typeface="Arial" panose="020B0604020202020204" pitchFamily="34" charset="0"/>
                <a:cs typeface="Arial" panose="020B0604020202020204" pitchFamily="34" charset="0"/>
              </a:rPr>
              <a:t>Year-over-Year Growth, 1/2014 – 12/2018</a:t>
            </a:r>
          </a:p>
        </p:txBody>
      </p:sp>
      <p:cxnSp>
        <p:nvCxnSpPr>
          <p:cNvPr id="6" name="Straight Connector 5">
            <a:extLst>
              <a:ext uri="{FF2B5EF4-FFF2-40B4-BE49-F238E27FC236}">
                <a16:creationId xmlns:a16="http://schemas.microsoft.com/office/drawing/2014/main" xmlns="" id="{050B88D9-265D-4B66-8B56-6D3574A3E611}"/>
              </a:ext>
            </a:extLst>
          </p:cNvPr>
          <p:cNvCxnSpPr/>
          <p:nvPr/>
        </p:nvCxnSpPr>
        <p:spPr>
          <a:xfrm>
            <a:off x="3200400" y="1828800"/>
            <a:ext cx="5257800" cy="36576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9E66DDE-A39D-422B-A13F-49468DA65E8A}"/>
              </a:ext>
            </a:extLst>
          </p:cNvPr>
          <p:cNvSpPr txBox="1"/>
          <p:nvPr/>
        </p:nvSpPr>
        <p:spPr>
          <a:xfrm>
            <a:off x="4648200" y="1752600"/>
            <a:ext cx="3505200"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Sleep Walking</a:t>
            </a:r>
          </a:p>
        </p:txBody>
      </p:sp>
      <p:cxnSp>
        <p:nvCxnSpPr>
          <p:cNvPr id="9" name="Straight Connector 8">
            <a:extLst>
              <a:ext uri="{FF2B5EF4-FFF2-40B4-BE49-F238E27FC236}">
                <a16:creationId xmlns:a16="http://schemas.microsoft.com/office/drawing/2014/main" xmlns="" id="{D7D84C50-9D5B-4C3E-A2C9-E506171F17AD}"/>
              </a:ext>
            </a:extLst>
          </p:cNvPr>
          <p:cNvCxnSpPr>
            <a:cxnSpLocks/>
          </p:cNvCxnSpPr>
          <p:nvPr/>
        </p:nvCxnSpPr>
        <p:spPr>
          <a:xfrm flipH="1">
            <a:off x="7543800" y="2514600"/>
            <a:ext cx="2362200" cy="32004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587779B1-79C9-488B-B147-E0B262164CA6}"/>
              </a:ext>
            </a:extLst>
          </p:cNvPr>
          <p:cNvSpPr txBox="1"/>
          <p:nvPr/>
        </p:nvSpPr>
        <p:spPr>
          <a:xfrm>
            <a:off x="7772400" y="3048000"/>
            <a:ext cx="1295400"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Waking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rotWithShape="1">
          <a:blip r:embed="rId4"/>
          <a:srcRect b="10344"/>
          <a:stretch/>
        </p:blipFill>
        <p:spPr>
          <a:xfrm>
            <a:off x="2152650" y="952500"/>
            <a:ext cx="8191500" cy="49530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xmlns="" id="{D1311D1D-01C0-46BF-88E4-551583DA89B1}"/>
              </a:ext>
            </a:extLst>
          </p:cNvPr>
          <p:cNvSpPr txBox="1"/>
          <p:nvPr/>
        </p:nvSpPr>
        <p:spPr>
          <a:xfrm>
            <a:off x="3505200" y="228600"/>
            <a:ext cx="5486400"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Investment and Labor Productivity:  2014 - 2018</a:t>
            </a:r>
          </a:p>
        </p:txBody>
      </p:sp>
      <p:sp>
        <p:nvSpPr>
          <p:cNvPr id="5" name="Arrow: Down 4">
            <a:extLst>
              <a:ext uri="{FF2B5EF4-FFF2-40B4-BE49-F238E27FC236}">
                <a16:creationId xmlns:a16="http://schemas.microsoft.com/office/drawing/2014/main" xmlns="" id="{F8B49CF2-9DCE-4F9F-98D5-5D38E22A3740}"/>
              </a:ext>
            </a:extLst>
          </p:cNvPr>
          <p:cNvSpPr/>
          <p:nvPr/>
        </p:nvSpPr>
        <p:spPr>
          <a:xfrm>
            <a:off x="8991600" y="606283"/>
            <a:ext cx="914400" cy="8001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rotWithShape="1">
          <a:blip r:embed="rId4"/>
          <a:srcRect b="11724"/>
          <a:stretch/>
        </p:blipFill>
        <p:spPr>
          <a:xfrm>
            <a:off x="2000250" y="762000"/>
            <a:ext cx="8191500" cy="4876800"/>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xmlns="" id="{DFC5F86A-1BD6-4122-88BF-5FBA446E05F1}"/>
              </a:ext>
            </a:extLst>
          </p:cNvPr>
          <p:cNvSpPr txBox="1"/>
          <p:nvPr/>
        </p:nvSpPr>
        <p:spPr>
          <a:xfrm>
            <a:off x="3124200" y="216932"/>
            <a:ext cx="6172200" cy="369332"/>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Labor Force and Productivity Growth: 2014 - 2018</a:t>
            </a:r>
          </a:p>
        </p:txBody>
      </p:sp>
      <p:sp>
        <p:nvSpPr>
          <p:cNvPr id="6" name="Arrow: Down 5">
            <a:extLst>
              <a:ext uri="{FF2B5EF4-FFF2-40B4-BE49-F238E27FC236}">
                <a16:creationId xmlns:a16="http://schemas.microsoft.com/office/drawing/2014/main" xmlns="" id="{6B15D281-6639-4EB0-A6BD-5FE0B54671BA}"/>
              </a:ext>
            </a:extLst>
          </p:cNvPr>
          <p:cNvSpPr/>
          <p:nvPr/>
        </p:nvSpPr>
        <p:spPr>
          <a:xfrm>
            <a:off x="8801100" y="401598"/>
            <a:ext cx="685800" cy="9377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eme13">
  <a:themeElements>
    <a:clrScheme name="Theme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79">
  <a:themeElements>
    <a:clrScheme name="Theme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101549</TotalTime>
  <Words>396</Words>
  <Application>Microsoft Office PowerPoint</Application>
  <PresentationFormat>Widescreen</PresentationFormat>
  <Paragraphs>98</Paragraphs>
  <Slides>30</Slides>
  <Notes>10</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30</vt:i4>
      </vt:variant>
    </vt:vector>
  </HeadingPairs>
  <TitlesOfParts>
    <vt:vector size="54" baseType="lpstr">
      <vt:lpstr>Arial</vt:lpstr>
      <vt:lpstr>Arial Black</vt:lpstr>
      <vt:lpstr>Arial Narrow</vt:lpstr>
      <vt:lpstr>Calibri</vt:lpstr>
      <vt:lpstr>Calibri Light</vt:lpstr>
      <vt:lpstr>Century Gothic</vt:lpstr>
      <vt:lpstr>Gotham Book</vt:lpstr>
      <vt:lpstr>Gotham Medium</vt:lpstr>
      <vt:lpstr>Segoe UI Black</vt:lpstr>
      <vt:lpstr>Symbol</vt:lpstr>
      <vt:lpstr>Times New Roman</vt:lpstr>
      <vt:lpstr>Verdana</vt:lpstr>
      <vt:lpstr>Office Theme</vt:lpstr>
      <vt:lpstr>8_Office Theme</vt:lpstr>
      <vt:lpstr>1_Office Theme</vt:lpstr>
      <vt:lpstr>Theme81</vt:lpstr>
      <vt:lpstr>Theme79</vt:lpstr>
      <vt:lpstr>Theme40</vt:lpstr>
      <vt:lpstr>4_Office Theme</vt:lpstr>
      <vt:lpstr>2_Office Theme</vt:lpstr>
      <vt:lpstr>Theme15</vt:lpstr>
      <vt:lpstr>Theme37</vt:lpstr>
      <vt:lpstr>Theme13</vt:lpstr>
      <vt:lpstr>Theme99</vt:lpstr>
      <vt:lpstr>A Quarterly Economic Update With Dr. Bruce Yandle  Thursday, March 21,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Matthew Lauer</cp:lastModifiedBy>
  <cp:revision>526</cp:revision>
  <cp:lastPrinted>2019-02-21T13:17:25Z</cp:lastPrinted>
  <dcterms:created xsi:type="dcterms:W3CDTF">2017-01-21T16:23:02Z</dcterms:created>
  <dcterms:modified xsi:type="dcterms:W3CDTF">2019-03-21T02:54:22Z</dcterms:modified>
</cp:coreProperties>
</file>